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45" r:id="rId1"/>
  </p:sldMasterIdLst>
  <p:notesMasterIdLst>
    <p:notesMasterId r:id="rId43"/>
  </p:notesMasterIdLst>
  <p:sldIdLst>
    <p:sldId id="287" r:id="rId2"/>
    <p:sldId id="544" r:id="rId3"/>
    <p:sldId id="545" r:id="rId4"/>
    <p:sldId id="528" r:id="rId5"/>
    <p:sldId id="286" r:id="rId6"/>
    <p:sldId id="415" r:id="rId7"/>
    <p:sldId id="487" r:id="rId8"/>
    <p:sldId id="346" r:id="rId9"/>
    <p:sldId id="488" r:id="rId10"/>
    <p:sldId id="345" r:id="rId11"/>
    <p:sldId id="529" r:id="rId12"/>
    <p:sldId id="521" r:id="rId13"/>
    <p:sldId id="490" r:id="rId14"/>
    <p:sldId id="491" r:id="rId15"/>
    <p:sldId id="519" r:id="rId16"/>
    <p:sldId id="492" r:id="rId17"/>
    <p:sldId id="509" r:id="rId18"/>
    <p:sldId id="530" r:id="rId19"/>
    <p:sldId id="494" r:id="rId20"/>
    <p:sldId id="495" r:id="rId21"/>
    <p:sldId id="531" r:id="rId22"/>
    <p:sldId id="532" r:id="rId23"/>
    <p:sldId id="534" r:id="rId24"/>
    <p:sldId id="536" r:id="rId25"/>
    <p:sldId id="514" r:id="rId26"/>
    <p:sldId id="533" r:id="rId27"/>
    <p:sldId id="524" r:id="rId28"/>
    <p:sldId id="540" r:id="rId29"/>
    <p:sldId id="539" r:id="rId30"/>
    <p:sldId id="498" r:id="rId31"/>
    <p:sldId id="537" r:id="rId32"/>
    <p:sldId id="538" r:id="rId33"/>
    <p:sldId id="541" r:id="rId34"/>
    <p:sldId id="500" r:id="rId35"/>
    <p:sldId id="542" r:id="rId36"/>
    <p:sldId id="481" r:id="rId37"/>
    <p:sldId id="482" r:id="rId38"/>
    <p:sldId id="483" r:id="rId39"/>
    <p:sldId id="484" r:id="rId40"/>
    <p:sldId id="543" r:id="rId41"/>
    <p:sldId id="450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885" autoAdjust="0"/>
  </p:normalViewPr>
  <p:slideViewPr>
    <p:cSldViewPr>
      <p:cViewPr varScale="1">
        <p:scale>
          <a:sx n="81" d="100"/>
          <a:sy n="81" d="100"/>
        </p:scale>
        <p:origin x="126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07A9A7-2887-4FDD-B628-CD1CE8F16936}" type="datetimeFigureOut">
              <a:rPr lang="pt-BR"/>
              <a:pPr>
                <a:defRPr/>
              </a:pPr>
              <a:t>28/03/2023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31B4CF9-8037-4C6A-ACB7-4B661F5722E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61875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5760741" cy="257189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459" y="3531205"/>
            <a:ext cx="5760741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4BD1D9-9CE4-4899-A1D3-C7F0ACF248F5}" type="datetimeFigureOut">
              <a:rPr lang="pt-BR" smtClean="0"/>
              <a:pPr>
                <a:defRPr/>
              </a:pPr>
              <a:t>28/03/2023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5459" y="329308"/>
            <a:ext cx="3392144" cy="309201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200" y="131730"/>
            <a:ext cx="802005" cy="503578"/>
          </a:xfrm>
        </p:spPr>
        <p:txBody>
          <a:bodyPr/>
          <a:lstStyle/>
          <a:p>
            <a:pPr>
              <a:defRPr/>
            </a:pPr>
            <a:fld id="{A6B8F8C7-80C5-409A-81D3-71FE695214E4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6566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4BD1D9-9CE4-4899-A1D3-C7F0ACF248F5}" type="datetimeFigureOut">
              <a:rPr lang="pt-BR" smtClean="0"/>
              <a:pPr>
                <a:defRPr/>
              </a:pPr>
              <a:t>28/03/2023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B8F8C7-80C5-409A-81D3-71FE695214E4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9440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447" y="796298"/>
            <a:ext cx="1103027" cy="46625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1910" y="796298"/>
            <a:ext cx="5301095" cy="466256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4BD1D9-9CE4-4899-A1D3-C7F0ACF248F5}" type="datetimeFigureOut">
              <a:rPr lang="pt-BR" smtClean="0"/>
              <a:pPr>
                <a:defRPr/>
              </a:pPr>
              <a:t>28/03/2023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B8F8C7-80C5-409A-81D3-71FE695214E4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59215" b="36435"/>
          <a:stretch/>
        </p:blipFill>
        <p:spPr>
          <a:xfrm rot="5400000">
            <a:off x="5605390" y="3050294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3391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4BD1D9-9CE4-4899-A1D3-C7F0ACF248F5}" type="datetimeFigureOut">
              <a:rPr lang="pt-BR" smtClean="0"/>
              <a:pPr>
                <a:defRPr/>
              </a:pPr>
              <a:t>28/03/2023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B8F8C7-80C5-409A-81D3-71FE695214E4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699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1756130"/>
            <a:ext cx="5764142" cy="205006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460" y="3806196"/>
            <a:ext cx="576414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F32203-0190-422E-BD0E-8BE93127AFF9}" type="datetimeFigureOut">
              <a:rPr lang="pt-BR" smtClean="0"/>
              <a:pPr>
                <a:defRPr/>
              </a:pPr>
              <a:t>28/03/2023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BDC2B1-A6D7-40B6-A173-C0D685CDD304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050730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959314"/>
            <a:ext cx="6564015" cy="10441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459" y="2172548"/>
            <a:ext cx="3125871" cy="327894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822" y="2172548"/>
            <a:ext cx="3125652" cy="327894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4BD1D9-9CE4-4899-A1D3-C7F0ACF248F5}" type="datetimeFigureOut">
              <a:rPr lang="pt-BR" smtClean="0"/>
              <a:pPr>
                <a:defRPr/>
              </a:pPr>
              <a:t>28/03/2023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B8F8C7-80C5-409A-81D3-71FE695214E4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855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2" y="959903"/>
            <a:ext cx="6571344" cy="10446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131" y="2169094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131" y="2973815"/>
            <a:ext cx="3125766" cy="249166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3822" y="2172548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3822" y="2971035"/>
            <a:ext cx="3125652" cy="248498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C31D7A-9595-405F-8C05-6F9D27FCCC3A}" type="datetimeFigureOut">
              <a:rPr lang="pt-BR" smtClean="0"/>
              <a:pPr>
                <a:defRPr/>
              </a:pPr>
              <a:t>28/03/2023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5D777-B69C-4260-9E1A-9C9644D12671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490520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4BD1D9-9CE4-4899-A1D3-C7F0ACF248F5}" type="datetimeFigureOut">
              <a:rPr lang="pt-BR" smtClean="0"/>
              <a:pPr>
                <a:defRPr/>
              </a:pPr>
              <a:t>28/03/2023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B8F8C7-80C5-409A-81D3-71FE695214E4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6677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4BD1D9-9CE4-4899-A1D3-C7F0ACF248F5}" type="datetimeFigureOut">
              <a:rPr lang="pt-BR" smtClean="0"/>
              <a:pPr>
                <a:defRPr/>
              </a:pPr>
              <a:t>28/03/2023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B8F8C7-80C5-409A-81D3-71FE695214E4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58618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41" y="959313"/>
            <a:ext cx="2425950" cy="224205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877" y="960890"/>
            <a:ext cx="3828178" cy="4496910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041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4EBF6A-FBF6-4719-9379-396EB09C2FF0}" type="datetimeFigureOut">
              <a:rPr lang="pt-BR" smtClean="0"/>
              <a:pPr>
                <a:defRPr/>
              </a:pPr>
              <a:t>28/03/2023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86F06-1F98-41BE-942D-E69384EF245F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168072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077" y="1129512"/>
            <a:ext cx="3386166" cy="19184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1420" y="3057166"/>
            <a:ext cx="3390817" cy="209256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92" y="5469857"/>
            <a:ext cx="3393977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B4BD1D9-9CE4-4899-A1D3-C7F0ACF248F5}" type="datetimeFigureOut">
              <a:rPr lang="pt-BR" smtClean="0"/>
              <a:pPr>
                <a:defRPr/>
              </a:pPr>
              <a:t>28/03/2023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459" y="318641"/>
            <a:ext cx="2601032" cy="320931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6491" y="131730"/>
            <a:ext cx="795746" cy="503578"/>
          </a:xfrm>
        </p:spPr>
        <p:txBody>
          <a:bodyPr/>
          <a:lstStyle/>
          <a:p>
            <a:pPr>
              <a:defRPr/>
            </a:pPr>
            <a:fld id="{A6B8F8C7-80C5-409A-81D3-71FE695214E4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70363" b="36435"/>
          <a:stretch/>
        </p:blipFill>
        <p:spPr>
          <a:xfrm>
            <a:off x="1125460" y="643464"/>
            <a:ext cx="339242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4941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854"/>
            <a:ext cx="9144000" cy="742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/>
          <p:cNvCxnSpPr/>
          <p:nvPr/>
        </p:nvCxnSpPr>
        <p:spPr>
          <a:xfrm>
            <a:off x="0" y="61210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8684" y="956172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84" y="2167385"/>
            <a:ext cx="6571343" cy="3288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1309" y="330371"/>
            <a:ext cx="2368292" cy="304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4BD1D9-9CE4-4899-A1D3-C7F0ACF248F5}" type="datetimeFigureOut">
              <a:rPr lang="pt-BR" smtClean="0"/>
              <a:pPr>
                <a:defRPr/>
              </a:pPr>
              <a:t>28/03/2023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8684" y="329308"/>
            <a:ext cx="3388498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3728" y="131730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6B8F8C7-80C5-409A-81D3-71FE695214E4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6462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ransition spd="med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7.png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Relationship Id="rId5" Type="http://schemas.openxmlformats.org/officeDocument/2006/relationships/hyperlink" Target="http://slideplayer.com.br/slide/3471212" TargetMode="External" /><Relationship Id="rId4" Type="http://schemas.openxmlformats.org/officeDocument/2006/relationships/image" Target="../media/image21.png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10852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287337" y="1169988"/>
            <a:ext cx="8569325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Ficha de Fiscalização do Exercício das Atividades Farmacêuticas em farmácias sem manipulação ou drogarias</a:t>
            </a:r>
            <a:br>
              <a:rPr lang="pt-BR" sz="50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pt-BR" sz="5000" dirty="0">
              <a:ln>
                <a:solidFill>
                  <a:schemeClr val="tx2"/>
                </a:solidFill>
              </a:ln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2" name="Imagem 7" descr="logo-CRF-RJ_p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4361" y="5688012"/>
            <a:ext cx="3066206" cy="74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CaixaDeTexto 1"/>
          <p:cNvSpPr txBox="1">
            <a:spLocks noChangeArrowheads="1"/>
          </p:cNvSpPr>
          <p:nvPr/>
        </p:nvSpPr>
        <p:spPr bwMode="auto">
          <a:xfrm>
            <a:off x="1936974" y="3750474"/>
            <a:ext cx="505301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Equipe de Fiscalização CRF-RJ</a:t>
            </a:r>
          </a:p>
          <a:p>
            <a:pPr algn="ctr"/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Apresentação: </a:t>
            </a:r>
            <a:r>
              <a:rPr lang="pt-BR" alt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ª. Mayara Padilha</a:t>
            </a:r>
          </a:p>
        </p:txBody>
      </p:sp>
      <p:sp>
        <p:nvSpPr>
          <p:cNvPr id="2054" name="CaixaDeTexto 2"/>
          <p:cNvSpPr txBox="1">
            <a:spLocks noChangeArrowheads="1"/>
          </p:cNvSpPr>
          <p:nvPr/>
        </p:nvSpPr>
        <p:spPr bwMode="auto">
          <a:xfrm>
            <a:off x="3384549" y="6165304"/>
            <a:ext cx="2374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Niterói - 2022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rgaminho horizontal 5"/>
          <p:cNvSpPr/>
          <p:nvPr/>
        </p:nvSpPr>
        <p:spPr>
          <a:xfrm>
            <a:off x="1080119" y="1836032"/>
            <a:ext cx="6876257" cy="1663919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171" name="Título 1"/>
          <p:cNvSpPr>
            <a:spLocks noGrp="1"/>
          </p:cNvSpPr>
          <p:nvPr>
            <p:ph type="title"/>
          </p:nvPr>
        </p:nvSpPr>
        <p:spPr>
          <a:xfrm>
            <a:off x="-1016" y="116284"/>
            <a:ext cx="9145016" cy="1143000"/>
          </a:xfrm>
        </p:spPr>
        <p:txBody>
          <a:bodyPr>
            <a:normAutofit/>
          </a:bodyPr>
          <a:lstStyle/>
          <a:p>
            <a:r>
              <a:rPr lang="pt-BR" altLang="pt-BR" sz="3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quais circunstâncias serão aplicadas as FFEAF? </a:t>
            </a:r>
          </a:p>
        </p:txBody>
      </p:sp>
      <p:sp>
        <p:nvSpPr>
          <p:cNvPr id="7172" name="Espaço Reservado para Conteúdo 2"/>
          <p:cNvSpPr txBox="1">
            <a:spLocks/>
          </p:cNvSpPr>
          <p:nvPr/>
        </p:nvSpPr>
        <p:spPr bwMode="auto">
          <a:xfrm>
            <a:off x="1187624" y="2029053"/>
            <a:ext cx="6984776" cy="150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buFont typeface="Arial" charset="0"/>
              <a:buNone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Apenas quando o farmacêutico Responsável Técnico estiver presente.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Char char="•"/>
            </a:pPr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3" name="CaixaDeTexto 3"/>
          <p:cNvSpPr txBox="1">
            <a:spLocks noChangeArrowheads="1"/>
          </p:cNvSpPr>
          <p:nvPr/>
        </p:nvSpPr>
        <p:spPr bwMode="auto">
          <a:xfrm flipV="1">
            <a:off x="179388" y="4076700"/>
            <a:ext cx="828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7174" name="Imagem 4" descr="Farmaceutico2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394" y="3869076"/>
            <a:ext cx="3600450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4319588" y="3861048"/>
            <a:ext cx="37442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Identificação do farmacêutico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Será verificada a cédula de identificação expedida pelo Conselho Regional de Farmácia da jurisdição (art. 20, Resolução CFF nº 357/01). Nos casos excepcionais, será aceito outro documento oficial com foto.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5536" y="852457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Ordem de Serviço CRF-RJ nº 01/2022: 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Aplicação de 5 a 10 FFEAFS por fiscal em uma semana.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A38071F-0DA0-4A99-9A20-8E4748F2E1E2}"/>
              </a:ext>
            </a:extLst>
          </p:cNvPr>
          <p:cNvSpPr txBox="1">
            <a:spLocks/>
          </p:cNvSpPr>
          <p:nvPr/>
        </p:nvSpPr>
        <p:spPr>
          <a:xfrm>
            <a:off x="614645" y="82036"/>
            <a:ext cx="5365104" cy="7924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Itens e critérios da FFEAF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3693C11-8B5C-4F20-9BBF-85F10AFBE1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13" t="15981" r="31101" b="13461"/>
          <a:stretch/>
        </p:blipFill>
        <p:spPr>
          <a:xfrm>
            <a:off x="0" y="1854116"/>
            <a:ext cx="4306617" cy="492184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EFDDE80-6DAB-48F0-A3D7-B829BE160B65}"/>
              </a:ext>
            </a:extLst>
          </p:cNvPr>
          <p:cNvSpPr txBox="1"/>
          <p:nvPr/>
        </p:nvSpPr>
        <p:spPr>
          <a:xfrm>
            <a:off x="223560" y="971436"/>
            <a:ext cx="869688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1) Possui Certidão de Regularidade atualizada, visível na área pública da farmácia?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CA458BA-97F5-43FF-91A2-1D33780F0350}"/>
              </a:ext>
            </a:extLst>
          </p:cNvPr>
          <p:cNvSpPr/>
          <p:nvPr/>
        </p:nvSpPr>
        <p:spPr>
          <a:xfrm>
            <a:off x="4382303" y="3283395"/>
            <a:ext cx="4433073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Certidão de Regularidade afixada em local visível ao público, dentro da farmácia ou drogaria (art. 9º, Resolução CFF nº 357/01)</a:t>
            </a:r>
          </a:p>
          <a:p>
            <a:pPr marL="285750" indent="-285750" algn="just">
              <a:buFontTx/>
              <a:buChar char="-"/>
            </a:pP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Dados de identificação do estabelecimento e do(s) Farmacêutico(s) Responsável Técnico (RT) atualizados. (Art. 3º, Parágrafo 3º, Resolução CFF nº 700/2021).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6B43D7F-3B3B-4C06-9B90-93153A55C9D3}"/>
              </a:ext>
            </a:extLst>
          </p:cNvPr>
          <p:cNvSpPr txBox="1"/>
          <p:nvPr/>
        </p:nvSpPr>
        <p:spPr>
          <a:xfrm>
            <a:off x="4414895" y="1772774"/>
            <a:ext cx="457801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700" b="1" dirty="0">
                <a:latin typeface="Arial" panose="020B0604020202020204" pitchFamily="34" charset="0"/>
                <a:cs typeface="Arial" panose="020B0604020202020204" pitchFamily="34" charset="0"/>
              </a:rPr>
              <a:t>Certidão de Regularidade: 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É a prova da habilitação legal que o farmacêutico está apto para exercer a direção técnica pelo estabelecimento (Res. CFF nº 678/2020)</a:t>
            </a:r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3906507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180513"/>
              </p:ext>
            </p:extLst>
          </p:nvPr>
        </p:nvGraphicFramePr>
        <p:xfrm>
          <a:off x="539750" y="1773238"/>
          <a:ext cx="799288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5755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Legislação Profissional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Legislação Sanitária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sng" dirty="0">
                          <a:latin typeface="Arial" pitchFamily="34" charset="0"/>
                          <a:cs typeface="Arial" pitchFamily="34" charset="0"/>
                        </a:rPr>
                        <a:t>Resolução</a:t>
                      </a:r>
                      <a:r>
                        <a:rPr lang="pt-BR" sz="1400" b="1" u="sng" baseline="0" dirty="0">
                          <a:latin typeface="Arial" pitchFamily="34" charset="0"/>
                          <a:cs typeface="Arial" pitchFamily="34" charset="0"/>
                        </a:rPr>
                        <a:t> CFF nº 357/2001</a:t>
                      </a:r>
                      <a:endParaRPr lang="pt-BR" sz="1400" b="1" u="sng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Arial" pitchFamily="34" charset="0"/>
                          <a:cs typeface="Arial" pitchFamily="34" charset="0"/>
                        </a:rPr>
                        <a:t>Aprova o regulamento técnico das Boas Práticas de Farmácia.</a:t>
                      </a:r>
                    </a:p>
                    <a:p>
                      <a:pPr algn="just"/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sng" dirty="0">
                          <a:latin typeface="Arial" pitchFamily="34" charset="0"/>
                          <a:cs typeface="Arial" pitchFamily="34" charset="0"/>
                        </a:rPr>
                        <a:t>Resolução RDC ANVISA nº 44/2009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baseline="0" dirty="0">
                          <a:latin typeface="Arial" pitchFamily="34" charset="0"/>
                          <a:cs typeface="Arial" pitchFamily="34" charset="0"/>
                        </a:rPr>
                        <a:t>Dispõe sobre a Boas Práticas Farmacêuticas em Farmácias e Drogarias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971550" y="3519836"/>
            <a:ext cx="223202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Atribuição do farmacêutico RT</a:t>
            </a:r>
          </a:p>
        </p:txBody>
      </p:sp>
      <p:sp>
        <p:nvSpPr>
          <p:cNvPr id="8" name="Seta para baixo 7"/>
          <p:cNvSpPr/>
          <p:nvPr/>
        </p:nvSpPr>
        <p:spPr>
          <a:xfrm>
            <a:off x="1979613" y="2996952"/>
            <a:ext cx="215900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395288" y="4583113"/>
            <a:ext cx="360045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Assegurar condições para o cumprimento das atribuições gerais de todos envolvidos, visando prioritariamente a </a:t>
            </a:r>
            <a:r>
              <a:rPr lang="pt-BR" sz="1600" u="sng" dirty="0">
                <a:latin typeface="Arial" pitchFamily="34" charset="0"/>
                <a:cs typeface="Arial" pitchFamily="34" charset="0"/>
              </a:rPr>
              <a:t>qualidade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1600" u="sng" dirty="0">
                <a:latin typeface="Arial" pitchFamily="34" charset="0"/>
                <a:cs typeface="Arial" pitchFamily="34" charset="0"/>
              </a:rPr>
              <a:t>eficácia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1600" u="sng" dirty="0">
                <a:latin typeface="Arial" pitchFamily="34" charset="0"/>
                <a:cs typeface="Arial" pitchFamily="34" charset="0"/>
              </a:rPr>
              <a:t>segurança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do produto;</a:t>
            </a:r>
          </a:p>
        </p:txBody>
      </p:sp>
      <p:sp>
        <p:nvSpPr>
          <p:cNvPr id="10" name="Seta para baixo 9"/>
          <p:cNvSpPr/>
          <p:nvPr/>
        </p:nvSpPr>
        <p:spPr>
          <a:xfrm>
            <a:off x="1979613" y="4210303"/>
            <a:ext cx="215900" cy="360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4283968" y="3356992"/>
            <a:ext cx="4176463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Boas Práticas Farmacêuticas: É o conjunto de técnicas e medidas que visam assegurar a manutenção da </a:t>
            </a:r>
            <a:r>
              <a:rPr lang="pt-BR" sz="1600" u="sng" dirty="0">
                <a:latin typeface="Arial" pitchFamily="34" charset="0"/>
                <a:cs typeface="Arial" pitchFamily="34" charset="0"/>
              </a:rPr>
              <a:t>qualidade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e </a:t>
            </a:r>
            <a:r>
              <a:rPr lang="pt-BR" sz="1600" u="sng" dirty="0">
                <a:latin typeface="Arial" pitchFamily="34" charset="0"/>
                <a:cs typeface="Arial" pitchFamily="34" charset="0"/>
              </a:rPr>
              <a:t>segurança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dos produtos disponibilizados e dos serviços prestados em farmácias e drogarias, com o fim de contribuir para o </a:t>
            </a:r>
            <a:r>
              <a:rPr lang="pt-BR" sz="1600" u="sng" dirty="0">
                <a:latin typeface="Arial" pitchFamily="34" charset="0"/>
                <a:cs typeface="Arial" pitchFamily="34" charset="0"/>
              </a:rPr>
              <a:t>uso racional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desses produtos e a melhoria da qualidade de vida dos usuários. </a:t>
            </a:r>
          </a:p>
        </p:txBody>
      </p:sp>
      <p:sp>
        <p:nvSpPr>
          <p:cNvPr id="12" name="Seta para baixo 11"/>
          <p:cNvSpPr/>
          <p:nvPr/>
        </p:nvSpPr>
        <p:spPr>
          <a:xfrm>
            <a:off x="6300788" y="2996952"/>
            <a:ext cx="215900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t-BR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7EE7280D-6D84-4656-91E2-3AAFE0D534AD}"/>
              </a:ext>
            </a:extLst>
          </p:cNvPr>
          <p:cNvSpPr txBox="1">
            <a:spLocks/>
          </p:cNvSpPr>
          <p:nvPr/>
        </p:nvSpPr>
        <p:spPr>
          <a:xfrm>
            <a:off x="614645" y="82036"/>
            <a:ext cx="5365104" cy="7924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Itens e critérios da FFEAF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79F01EB-A78B-4D23-BD92-FD87865CE7B1}"/>
              </a:ext>
            </a:extLst>
          </p:cNvPr>
          <p:cNvSpPr txBox="1"/>
          <p:nvPr/>
        </p:nvSpPr>
        <p:spPr>
          <a:xfrm>
            <a:off x="223560" y="919367"/>
            <a:ext cx="869688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2) Possui Manual de Boas Práticas Farmacêuticas conforme critérios estabelecidos pela Resolução nº 357/01 do CFF?</a:t>
            </a:r>
          </a:p>
        </p:txBody>
      </p:sp>
    </p:spTree>
    <p:extLst>
      <p:ext uri="{BB962C8B-B14F-4D97-AF65-F5344CB8AC3E}">
        <p14:creationId xmlns:p14="http://schemas.microsoft.com/office/powerpoint/2010/main" val="256721313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41037383-CBFE-415F-A91F-845FB1671017}"/>
              </a:ext>
            </a:extLst>
          </p:cNvPr>
          <p:cNvSpPr txBox="1">
            <a:spLocks/>
          </p:cNvSpPr>
          <p:nvPr/>
        </p:nvSpPr>
        <p:spPr>
          <a:xfrm>
            <a:off x="614645" y="82036"/>
            <a:ext cx="5365104" cy="7924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Itens e critérios da FFEAF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13FD901-79CB-4734-B57D-58F21A63A86A}"/>
              </a:ext>
            </a:extLst>
          </p:cNvPr>
          <p:cNvSpPr txBox="1"/>
          <p:nvPr/>
        </p:nvSpPr>
        <p:spPr>
          <a:xfrm>
            <a:off x="223560" y="993165"/>
            <a:ext cx="869688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2) Possui Manual de Boas Práticas Farmacêuticas conforme critérios estabelecidos pela Resolução nº 357/01 do CFF?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4C70016-0306-4520-84D2-EB87E7787A39}"/>
              </a:ext>
            </a:extLst>
          </p:cNvPr>
          <p:cNvSpPr txBox="1"/>
          <p:nvPr/>
        </p:nvSpPr>
        <p:spPr>
          <a:xfrm>
            <a:off x="165532" y="1828409"/>
            <a:ext cx="8812936" cy="3739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Estar assinado, no mínimo, pelo  diretor técnico atual;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Conter a identificação do estabelecimento;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específico e estar de acordo com as atividades desenvolvidas no estabelecimento (art. 85, RDC ANVISA nº 44/2009);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Descrever a missão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normas gerais da empresa;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Conter o organograma, as atribuições e as responsabilidades dos funcionários;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atualizado, pelo menos, a cada 2 anos ou quando houver mudança do procedimento, do embasamento legal ou dos dados cadastrais do estabelecimento.</a:t>
            </a:r>
          </a:p>
          <a:p>
            <a:pPr algn="just">
              <a:lnSpc>
                <a:spcPct val="150000"/>
              </a:lnSpc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50000"/>
              </a:lnSpc>
              <a:buNone/>
            </a:pP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3B77981-B65C-4778-9BC0-908E7BA2B57F}"/>
              </a:ext>
            </a:extLst>
          </p:cNvPr>
          <p:cNvSpPr txBox="1"/>
          <p:nvPr/>
        </p:nvSpPr>
        <p:spPr>
          <a:xfrm>
            <a:off x="0" y="4996400"/>
            <a:ext cx="9144000" cy="189333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OBS.: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O estabelecimento deve manter Procedimentos Operacionais Padrão (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POPs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), de acordo com o previsto no Manual de Boas Práticas Farmacêuticas (art. 86, RDC ANVISA nº 44/2009)</a:t>
            </a:r>
          </a:p>
          <a:p>
            <a:pPr algn="just">
              <a:lnSpc>
                <a:spcPct val="150000"/>
              </a:lnSpc>
            </a:pPr>
            <a:r>
              <a:rPr lang="pt-BR" sz="1600" u="sng" dirty="0">
                <a:latin typeface="Arial" panose="020B0604020202020204" pitchFamily="34" charset="0"/>
                <a:cs typeface="Arial" panose="020B0604020202020204" pitchFamily="34" charset="0"/>
              </a:rPr>
              <a:t>Exemplos de POP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: Qualificação de fornecedores; Aquisição de produtos; Dispensação de medicamentos; Armazenamento de medicamentos; Serviços farmacêuticos, Treinamento dos funcionários.</a:t>
            </a:r>
          </a:p>
        </p:txBody>
      </p:sp>
    </p:spTree>
    <p:extLst>
      <p:ext uri="{BB962C8B-B14F-4D97-AF65-F5344CB8AC3E}">
        <p14:creationId xmlns:p14="http://schemas.microsoft.com/office/powerpoint/2010/main" val="194416504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9536" y="1311224"/>
            <a:ext cx="88204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Documento emitido pela Agência Nacional de Vigilância Sanitária (ANVISA) </a:t>
            </a:r>
            <a:r>
              <a:rPr lang="pt-BR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 autoriza o funcionamento de farmácias e drogarias, mediante a solicitação de cadastramento da sua atividade (RDC ANVISA nº 275/2009);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Válido por tempo indeterminado, se não houver qualquer fato gerador que obrigue sua modificação (Lei Federal nº 13043/2014); </a:t>
            </a:r>
          </a:p>
          <a:p>
            <a:pPr algn="just"/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469249" y="3072348"/>
            <a:ext cx="3419290" cy="378565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Atividades realizadas no estabelecimento devem estar condizentes com as descritas na AFE (RDC ANVISA nº  275/2019 e RDC ANVISA nº 44/2009);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Serão aceitas todas as autorizações publicadas a partir de 15/11/2013;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Espelho do site da ANVISA: desde que esteja regular e constem as atividades autorizadas. A data de impressão deve ser posterior a 2013.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536" y="3106547"/>
            <a:ext cx="5026762" cy="2899899"/>
          </a:xfrm>
          <a:noFill/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D5450FD6-D5D8-4503-AEF0-4F292A57E85E}"/>
              </a:ext>
            </a:extLst>
          </p:cNvPr>
          <p:cNvSpPr txBox="1">
            <a:spLocks/>
          </p:cNvSpPr>
          <p:nvPr/>
        </p:nvSpPr>
        <p:spPr>
          <a:xfrm>
            <a:off x="614645" y="82036"/>
            <a:ext cx="5365104" cy="7924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Itens e critérios da FFEAF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F51215A-FC05-4544-9D2C-21783C245413}"/>
              </a:ext>
            </a:extLst>
          </p:cNvPr>
          <p:cNvSpPr txBox="1"/>
          <p:nvPr/>
        </p:nvSpPr>
        <p:spPr>
          <a:xfrm>
            <a:off x="259564" y="868070"/>
            <a:ext cx="869688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3) Possui autorização de funcionamento (AFE) da ANVISA?</a:t>
            </a:r>
          </a:p>
        </p:txBody>
      </p:sp>
    </p:spTree>
    <p:extLst>
      <p:ext uri="{BB962C8B-B14F-4D97-AF65-F5344CB8AC3E}">
        <p14:creationId xmlns:p14="http://schemas.microsoft.com/office/powerpoint/2010/main" val="1210625770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931613"/>
              </p:ext>
            </p:extLst>
          </p:nvPr>
        </p:nvGraphicFramePr>
        <p:xfrm>
          <a:off x="468313" y="2420888"/>
          <a:ext cx="7992888" cy="1181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5755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Legislação Profissional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Legislação Sanitária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sng" dirty="0">
                          <a:latin typeface="Arial" pitchFamily="34" charset="0"/>
                          <a:cs typeface="Arial" pitchFamily="34" charset="0"/>
                        </a:rPr>
                        <a:t>Art. 72,</a:t>
                      </a:r>
                      <a:r>
                        <a:rPr lang="pt-BR" sz="1400" b="1" u="sng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400" b="1" u="sng" dirty="0">
                          <a:latin typeface="Arial" pitchFamily="34" charset="0"/>
                          <a:cs typeface="Arial" pitchFamily="34" charset="0"/>
                        </a:rPr>
                        <a:t>Resolução</a:t>
                      </a:r>
                      <a:r>
                        <a:rPr lang="pt-BR" sz="1400" b="1" u="sng" baseline="0" dirty="0">
                          <a:latin typeface="Arial" pitchFamily="34" charset="0"/>
                          <a:cs typeface="Arial" pitchFamily="34" charset="0"/>
                        </a:rPr>
                        <a:t> CFF 357/2001</a:t>
                      </a:r>
                      <a:endParaRPr lang="pt-BR" sz="1400" b="1" u="sng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Arial" pitchFamily="34" charset="0"/>
                          <a:cs typeface="Arial" pitchFamily="34" charset="0"/>
                        </a:rPr>
                        <a:t>Aprova o regulamento técnico das Boas Práticas de Farmácia.</a:t>
                      </a:r>
                    </a:p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sng" dirty="0">
                          <a:latin typeface="Arial" pitchFamily="34" charset="0"/>
                          <a:cs typeface="Arial" pitchFamily="34" charset="0"/>
                        </a:rPr>
                        <a:t>Art. 35, Resolução RDC ANVISA 44/2009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baseline="0" dirty="0">
                          <a:latin typeface="Arial" pitchFamily="34" charset="0"/>
                          <a:cs typeface="Arial" pitchFamily="34" charset="0"/>
                        </a:rPr>
                        <a:t>Dispõe sobre a Boas Práticas Farmacêuticas em Farmácias e Drogarias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468313" y="3933056"/>
            <a:ext cx="3527623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O armazenamento e a conservação de medicamentos é atribuição e responsabilidade do farmacêutico.</a:t>
            </a:r>
          </a:p>
        </p:txBody>
      </p:sp>
      <p:sp>
        <p:nvSpPr>
          <p:cNvPr id="9" name="Retângulo 8"/>
          <p:cNvSpPr/>
          <p:nvPr/>
        </p:nvSpPr>
        <p:spPr>
          <a:xfrm>
            <a:off x="4211960" y="3861048"/>
            <a:ext cx="432048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A metodologia de verificação da temperatura e umidade deve ser definida em POP.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502672" y="4698560"/>
            <a:ext cx="3744912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A faixa de horário para medida: probabilidade de encontrar a </a:t>
            </a:r>
            <a:r>
              <a:rPr lang="pt-BR" sz="1400" u="sng" dirty="0">
                <a:latin typeface="Arial" pitchFamily="34" charset="0"/>
                <a:cs typeface="Arial" pitchFamily="34" charset="0"/>
              </a:rPr>
              <a:t>maior temperatura e umidade do dia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 </a:t>
            </a:r>
            <a:endParaRPr lang="pt-BR" sz="1400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86E9966-1715-4927-870D-304D75929D1D}"/>
              </a:ext>
            </a:extLst>
          </p:cNvPr>
          <p:cNvSpPr/>
          <p:nvPr/>
        </p:nvSpPr>
        <p:spPr>
          <a:xfrm>
            <a:off x="489392" y="1415326"/>
            <a:ext cx="6070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Apenas declarativo: sim ou não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C5F9C7AA-6B78-4810-BD42-C3B36898F507}"/>
              </a:ext>
            </a:extLst>
          </p:cNvPr>
          <p:cNvSpPr txBox="1">
            <a:spLocks/>
          </p:cNvSpPr>
          <p:nvPr/>
        </p:nvSpPr>
        <p:spPr>
          <a:xfrm>
            <a:off x="730701" y="82036"/>
            <a:ext cx="5365104" cy="7924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Itens e critérios da FFEAF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9063CC8-5B78-4B8A-A81E-DCC2DD669F75}"/>
              </a:ext>
            </a:extLst>
          </p:cNvPr>
          <p:cNvSpPr txBox="1"/>
          <p:nvPr/>
        </p:nvSpPr>
        <p:spPr>
          <a:xfrm>
            <a:off x="339616" y="908720"/>
            <a:ext cx="869688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4) O estabelecimento dispensa medicamentos termolábeis?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EFCF9E0-5D76-47E4-B99B-02BFB54FB490}"/>
              </a:ext>
            </a:extLst>
          </p:cNvPr>
          <p:cNvSpPr txBox="1"/>
          <p:nvPr/>
        </p:nvSpPr>
        <p:spPr>
          <a:xfrm>
            <a:off x="339616" y="1916832"/>
            <a:ext cx="869688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5) Os medicamentos estão armazenados adequadamente?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C0EC89CA-2C78-4986-82F0-97AC495D3BCF}"/>
              </a:ext>
            </a:extLst>
          </p:cNvPr>
          <p:cNvSpPr/>
          <p:nvPr/>
        </p:nvSpPr>
        <p:spPr>
          <a:xfrm>
            <a:off x="539552" y="5008340"/>
            <a:ext cx="3218215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Os medicamentos e produtos que necessitarem de guarda em baixa temperatura deverão estar acondicionados em geladeira ou congelador conforme a especificação;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D43DE541-72BE-49A4-B20C-E6959B780AED}"/>
              </a:ext>
            </a:extLst>
          </p:cNvPr>
          <p:cNvSpPr/>
          <p:nvPr/>
        </p:nvSpPr>
        <p:spPr>
          <a:xfrm>
            <a:off x="4197751" y="5777396"/>
            <a:ext cx="4503169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Devem ser obedecidas as especificações declaradas na respectiva embalagem, devendo </a:t>
            </a:r>
            <a:r>
              <a:rPr lang="pt-BR" sz="1400" u="sng" dirty="0">
                <a:latin typeface="Arial" pitchFamily="34" charset="0"/>
                <a:cs typeface="Arial" pitchFamily="34" charset="0"/>
              </a:rPr>
              <a:t>a temperatura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do local ser </a:t>
            </a:r>
            <a:r>
              <a:rPr lang="pt-BR" sz="1400" u="sng" dirty="0">
                <a:latin typeface="Arial" pitchFamily="34" charset="0"/>
                <a:cs typeface="Arial" pitchFamily="34" charset="0"/>
              </a:rPr>
              <a:t>medida e registrada diariamente. </a:t>
            </a:r>
          </a:p>
        </p:txBody>
      </p:sp>
      <p:sp>
        <p:nvSpPr>
          <p:cNvPr id="21" name="Seta para baixo 7">
            <a:extLst>
              <a:ext uri="{FF2B5EF4-FFF2-40B4-BE49-F238E27FC236}">
                <a16:creationId xmlns:a16="http://schemas.microsoft.com/office/drawing/2014/main" id="{92B3F30C-787D-4656-B887-3E2ECB378411}"/>
              </a:ext>
            </a:extLst>
          </p:cNvPr>
          <p:cNvSpPr/>
          <p:nvPr/>
        </p:nvSpPr>
        <p:spPr>
          <a:xfrm>
            <a:off x="6241522" y="3601989"/>
            <a:ext cx="237418" cy="2502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t-BR"/>
          </a:p>
        </p:txBody>
      </p:sp>
      <p:sp>
        <p:nvSpPr>
          <p:cNvPr id="23" name="Seta para baixo 7">
            <a:extLst>
              <a:ext uri="{FF2B5EF4-FFF2-40B4-BE49-F238E27FC236}">
                <a16:creationId xmlns:a16="http://schemas.microsoft.com/office/drawing/2014/main" id="{AF6036C1-EA1E-4DB1-B9EB-C2DAA6E42E52}"/>
              </a:ext>
            </a:extLst>
          </p:cNvPr>
          <p:cNvSpPr/>
          <p:nvPr/>
        </p:nvSpPr>
        <p:spPr>
          <a:xfrm>
            <a:off x="6256419" y="5463103"/>
            <a:ext cx="237418" cy="2884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t-BR"/>
          </a:p>
        </p:txBody>
      </p:sp>
      <p:sp>
        <p:nvSpPr>
          <p:cNvPr id="24" name="Seta para baixo 7">
            <a:extLst>
              <a:ext uri="{FF2B5EF4-FFF2-40B4-BE49-F238E27FC236}">
                <a16:creationId xmlns:a16="http://schemas.microsoft.com/office/drawing/2014/main" id="{3602D8F1-F1CB-4653-9762-C66C13CF0A52}"/>
              </a:ext>
            </a:extLst>
          </p:cNvPr>
          <p:cNvSpPr/>
          <p:nvPr/>
        </p:nvSpPr>
        <p:spPr>
          <a:xfrm>
            <a:off x="6256419" y="4439755"/>
            <a:ext cx="237418" cy="2502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t-BR"/>
          </a:p>
        </p:txBody>
      </p:sp>
      <p:sp>
        <p:nvSpPr>
          <p:cNvPr id="25" name="Seta para baixo 7">
            <a:extLst>
              <a:ext uri="{FF2B5EF4-FFF2-40B4-BE49-F238E27FC236}">
                <a16:creationId xmlns:a16="http://schemas.microsoft.com/office/drawing/2014/main" id="{BB582C3C-B5FE-4705-BBC6-B2EC9EA90CA1}"/>
              </a:ext>
            </a:extLst>
          </p:cNvPr>
          <p:cNvSpPr/>
          <p:nvPr/>
        </p:nvSpPr>
        <p:spPr>
          <a:xfrm>
            <a:off x="1906586" y="3642413"/>
            <a:ext cx="237418" cy="2502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t-BR"/>
          </a:p>
        </p:txBody>
      </p:sp>
      <p:sp>
        <p:nvSpPr>
          <p:cNvPr id="26" name="Seta para baixo 7">
            <a:extLst>
              <a:ext uri="{FF2B5EF4-FFF2-40B4-BE49-F238E27FC236}">
                <a16:creationId xmlns:a16="http://schemas.microsoft.com/office/drawing/2014/main" id="{C496AACD-0936-4C82-B8E6-6A2DF3CCB73E}"/>
              </a:ext>
            </a:extLst>
          </p:cNvPr>
          <p:cNvSpPr/>
          <p:nvPr/>
        </p:nvSpPr>
        <p:spPr>
          <a:xfrm>
            <a:off x="1906586" y="4722906"/>
            <a:ext cx="237418" cy="2502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660569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ABF6C2FF-4996-4451-BCC6-6D846BB74EFA}"/>
              </a:ext>
            </a:extLst>
          </p:cNvPr>
          <p:cNvSpPr txBox="1">
            <a:spLocks/>
          </p:cNvSpPr>
          <p:nvPr/>
        </p:nvSpPr>
        <p:spPr>
          <a:xfrm>
            <a:off x="614645" y="82036"/>
            <a:ext cx="5365104" cy="7924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Itens e critérios da FFEAF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F4D32B5-3E2C-46E5-9042-B510FC89ADBA}"/>
              </a:ext>
            </a:extLst>
          </p:cNvPr>
          <p:cNvSpPr txBox="1"/>
          <p:nvPr/>
        </p:nvSpPr>
        <p:spPr>
          <a:xfrm>
            <a:off x="223560" y="1052736"/>
            <a:ext cx="869688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5) Os medicamentos estão armazenados adequadamente?</a:t>
            </a:r>
          </a:p>
        </p:txBody>
      </p:sp>
      <p:sp>
        <p:nvSpPr>
          <p:cNvPr id="13" name="Espaço Reservado para Conteúdo 7">
            <a:extLst>
              <a:ext uri="{FF2B5EF4-FFF2-40B4-BE49-F238E27FC236}">
                <a16:creationId xmlns:a16="http://schemas.microsoft.com/office/drawing/2014/main" id="{BCF72506-72D4-4175-93F3-094D9E6B2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4" y="1600332"/>
            <a:ext cx="8421965" cy="2404731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just">
              <a:buFont typeface="Wingdings" panose="05000000000000000000" pitchFamily="2" charset="2"/>
              <a:buChar char="q"/>
              <a:defRPr/>
            </a:pPr>
            <a:endParaRPr lang="pt-B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pt-BR" sz="6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Armazenamento de medicamentos em geral</a:t>
            </a:r>
          </a:p>
          <a:p>
            <a:pPr algn="just">
              <a:buFont typeface="Wingdings" panose="05000000000000000000" pitchFamily="2" charset="2"/>
              <a:buChar char="q"/>
              <a:defRPr/>
            </a:pPr>
            <a:endParaRPr lang="pt-BR" sz="6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pt-BR" sz="6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Realizar pelo menos 1 verificação diária no horário de pico.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pt-BR" sz="6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- Mais medições a cargo da vigilância sanitária local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pt-BR" sz="6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Descrição dos valores máximos, mínimos e do momento.</a:t>
            </a: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pt-BR" sz="6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Mensuração diária e elaboração de mapa de registro mensal;</a:t>
            </a: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pt-BR" sz="6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Manter a faixa de temperatura entre 15 a 30 °C (Re ANVISA n°1 /2005);</a:t>
            </a: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pt-BR" sz="6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Manter a faixa de umidade ambiente entre 35 e 75% URA (Re ANVISA n°1 /2005).</a:t>
            </a:r>
          </a:p>
          <a:p>
            <a:pPr marL="0" indent="0" algn="just">
              <a:buFont typeface="Arial" charset="0"/>
              <a:buNone/>
              <a:defRPr/>
            </a:pPr>
            <a:endParaRPr lang="pt-B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Espaço Reservado para Conteúdo 7">
            <a:extLst>
              <a:ext uri="{FF2B5EF4-FFF2-40B4-BE49-F238E27FC236}">
                <a16:creationId xmlns:a16="http://schemas.microsoft.com/office/drawing/2014/main" id="{FBBEBCE0-C446-4110-9AA0-99505EF99DEA}"/>
              </a:ext>
            </a:extLst>
          </p:cNvPr>
          <p:cNvSpPr txBox="1">
            <a:spLocks/>
          </p:cNvSpPr>
          <p:nvPr/>
        </p:nvSpPr>
        <p:spPr>
          <a:xfrm>
            <a:off x="459014" y="4265783"/>
            <a:ext cx="8470916" cy="2404731"/>
          </a:xfrm>
          <a:prstGeom prst="rect">
            <a:avLst/>
          </a:prstGeom>
          <a:solidFill>
            <a:schemeClr val="bg2"/>
          </a:solidFill>
          <a:ln w="1587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  <a:defRPr/>
            </a:pPr>
            <a:endParaRPr lang="pt-B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  <a:defRPr/>
            </a:pPr>
            <a:endParaRPr lang="pt-B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pt-B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pt-B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Armazenamento de medicamentos termolábeis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pt-B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Mensuração diária e elaboração de mapa de registro mensal;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pt-B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Armazenamento em geladeira de </a:t>
            </a:r>
            <a:r>
              <a:rPr lang="pt-BR" sz="16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USO EXCLUSIVO</a:t>
            </a:r>
            <a:r>
              <a:rPr lang="pt-B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com termômetro;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pt-B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Manter faixa de temperatura de 2º a 8°C, registrando os valores máximos, mínimos e do momento;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defRPr/>
            </a:pPr>
            <a:endParaRPr lang="pt-B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pt-B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buFont typeface="Arial" charset="0"/>
              <a:buNone/>
              <a:defRPr/>
            </a:pPr>
            <a:endParaRPr lang="pt-B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endParaRPr lang="pt-B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06030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515172"/>
              </p:ext>
            </p:extLst>
          </p:nvPr>
        </p:nvGraphicFramePr>
        <p:xfrm>
          <a:off x="5397344" y="1628800"/>
          <a:ext cx="316676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6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9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Legislação Profissional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2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sng" dirty="0">
                          <a:latin typeface="Arial" pitchFamily="34" charset="0"/>
                          <a:cs typeface="Arial" pitchFamily="34" charset="0"/>
                        </a:rPr>
                        <a:t>Resolução</a:t>
                      </a:r>
                      <a:r>
                        <a:rPr lang="pt-BR" sz="1400" b="1" u="sng" baseline="0" dirty="0">
                          <a:latin typeface="Arial" pitchFamily="34" charset="0"/>
                          <a:cs typeface="Arial" pitchFamily="34" charset="0"/>
                        </a:rPr>
                        <a:t> CFF 415/2004</a:t>
                      </a:r>
                      <a:endParaRPr lang="pt-BR" sz="1400" b="1" u="sng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r>
                        <a:rPr lang="pt-BR" sz="1200" dirty="0">
                          <a:latin typeface="Arial" pitchFamily="34" charset="0"/>
                          <a:cs typeface="Arial" pitchFamily="34" charset="0"/>
                        </a:rPr>
                        <a:t>Dispõe sobre as atribuições do farmacêutico no Gerenciamento dos Resíduos dos Serviços de Saúde.</a:t>
                      </a:r>
                    </a:p>
                    <a:p>
                      <a:endParaRPr lang="pt-B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5431932" y="3648826"/>
            <a:ext cx="3340328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É atribuição do farmacêutico a responsabilidade pela consultoria para:</a:t>
            </a:r>
          </a:p>
          <a:p>
            <a:pPr algn="ctr" eaLnBrk="0" hangingPunct="0">
              <a:buFontTx/>
              <a:buChar char="-"/>
              <a:defRPr/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Elaboração;</a:t>
            </a:r>
          </a:p>
          <a:p>
            <a:pPr algn="ctr" eaLnBrk="0" hangingPunct="0">
              <a:buFontTx/>
              <a:buChar char="-"/>
              <a:defRPr/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Implantação;</a:t>
            </a:r>
          </a:p>
          <a:p>
            <a:pPr algn="ctr" eaLnBrk="0" hangingPunct="0">
              <a:buFontTx/>
              <a:buChar char="-"/>
              <a:defRPr/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Execução;</a:t>
            </a:r>
          </a:p>
          <a:p>
            <a:pPr algn="ctr" eaLnBrk="0" hangingPunct="0">
              <a:buFontTx/>
              <a:buChar char="-"/>
              <a:defRPr/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Treinamento;</a:t>
            </a:r>
          </a:p>
          <a:p>
            <a:pPr algn="ctr" eaLnBrk="0" hangingPunct="0">
              <a:buFontTx/>
              <a:buChar char="-"/>
              <a:defRPr/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 Gerenciamento dos RSS</a:t>
            </a:r>
          </a:p>
        </p:txBody>
      </p:sp>
      <p:sp>
        <p:nvSpPr>
          <p:cNvPr id="10" name="Seta para baixo 9"/>
          <p:cNvSpPr/>
          <p:nvPr/>
        </p:nvSpPr>
        <p:spPr>
          <a:xfrm>
            <a:off x="6898492" y="3068960"/>
            <a:ext cx="288925" cy="433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t-BR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34CA9F5D-6B16-4222-88FB-CD3061FBFCC0}"/>
              </a:ext>
            </a:extLst>
          </p:cNvPr>
          <p:cNvSpPr txBox="1">
            <a:spLocks/>
          </p:cNvSpPr>
          <p:nvPr/>
        </p:nvSpPr>
        <p:spPr>
          <a:xfrm>
            <a:off x="614645" y="82036"/>
            <a:ext cx="5365104" cy="7924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Itens e critérios da FFEAF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D28AA24-2DE5-49DA-B2A3-56CA48A22711}"/>
              </a:ext>
            </a:extLst>
          </p:cNvPr>
          <p:cNvSpPr txBox="1"/>
          <p:nvPr/>
        </p:nvSpPr>
        <p:spPr>
          <a:xfrm>
            <a:off x="223560" y="1052736"/>
            <a:ext cx="869688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6) Possui procedimentos para gerenciamento de resíduos de serviços de saúde?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5AC279DE-18B7-4E3F-B559-340693E725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740197"/>
              </p:ext>
            </p:extLst>
          </p:nvPr>
        </p:nvGraphicFramePr>
        <p:xfrm>
          <a:off x="951484" y="1628800"/>
          <a:ext cx="3240162" cy="1426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9854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Arial" pitchFamily="34" charset="0"/>
                          <a:cs typeface="Arial" pitchFamily="34" charset="0"/>
                        </a:rPr>
                        <a:t>Legislação Sanitária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3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sng" dirty="0">
                          <a:latin typeface="Arial" pitchFamily="34" charset="0"/>
                          <a:cs typeface="Arial" pitchFamily="34" charset="0"/>
                        </a:rPr>
                        <a:t>Resolução</a:t>
                      </a:r>
                      <a:r>
                        <a:rPr lang="pt-BR" sz="1400" b="1" u="sng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400" b="1" u="sng" dirty="0">
                          <a:latin typeface="Arial" pitchFamily="34" charset="0"/>
                          <a:cs typeface="Arial" pitchFamily="34" charset="0"/>
                        </a:rPr>
                        <a:t>RDC ANVISA 222/18</a:t>
                      </a:r>
                      <a:r>
                        <a:rPr lang="pt-BR" sz="1400" b="1" u="sng" baseline="0" dirty="0"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Dispõe sobre o Regulamento Técnico para o gerenciamento de resíduos de serviços de saúde.</a:t>
                      </a:r>
                      <a:endParaRPr lang="pt-BR" sz="1200" b="0" i="0" baseline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u="sn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Retângulo 12">
            <a:extLst>
              <a:ext uri="{FF2B5EF4-FFF2-40B4-BE49-F238E27FC236}">
                <a16:creationId xmlns:a16="http://schemas.microsoft.com/office/drawing/2014/main" id="{060C18FE-BBE4-4424-9B86-1A2C159B6F35}"/>
              </a:ext>
            </a:extLst>
          </p:cNvPr>
          <p:cNvSpPr/>
          <p:nvPr/>
        </p:nvSpPr>
        <p:spPr>
          <a:xfrm>
            <a:off x="823419" y="3429000"/>
            <a:ext cx="367657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t-BR" sz="1600" dirty="0">
                <a:latin typeface="Arial" panose="020B0604020202020204" pitchFamily="34" charset="0"/>
                <a:cs typeface="Arial" pitchFamily="34" charset="0"/>
              </a:rPr>
              <a:t>PGRSS - documento que aponta e descreve as ações relativas ao manejo dos resíduos sólidos </a:t>
            </a:r>
          </a:p>
        </p:txBody>
      </p:sp>
      <p:sp>
        <p:nvSpPr>
          <p:cNvPr id="14" name="Seta para baixo 6">
            <a:extLst>
              <a:ext uri="{FF2B5EF4-FFF2-40B4-BE49-F238E27FC236}">
                <a16:creationId xmlns:a16="http://schemas.microsoft.com/office/drawing/2014/main" id="{301D7BAA-62E5-4BDF-847C-6F8B54DA3234}"/>
              </a:ext>
            </a:extLst>
          </p:cNvPr>
          <p:cNvSpPr/>
          <p:nvPr/>
        </p:nvSpPr>
        <p:spPr>
          <a:xfrm>
            <a:off x="2486596" y="3140646"/>
            <a:ext cx="288925" cy="2666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D91A061D-4FB7-43D1-95ED-58518C5D1D8C}"/>
              </a:ext>
            </a:extLst>
          </p:cNvPr>
          <p:cNvSpPr/>
          <p:nvPr/>
        </p:nvSpPr>
        <p:spPr>
          <a:xfrm>
            <a:off x="340558" y="4609677"/>
            <a:ext cx="485775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1600" dirty="0">
                <a:latin typeface="Arial" panose="020B0604020202020204" pitchFamily="34" charset="0"/>
                <a:cs typeface="Arial" pitchFamily="34" charset="0"/>
              </a:rPr>
              <a:t>Contempla aspectos referentes à geração, segregação, acondicionamento, coleta, armazenamento, transporte, tratamento e disposição final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EBBD447B-F129-4100-AC85-F9FE71D15244}"/>
              </a:ext>
            </a:extLst>
          </p:cNvPr>
          <p:cNvSpPr/>
          <p:nvPr/>
        </p:nvSpPr>
        <p:spPr>
          <a:xfrm>
            <a:off x="392684" y="5949280"/>
            <a:ext cx="45720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1600" dirty="0">
                <a:latin typeface="Arial" panose="020B0604020202020204" pitchFamily="34" charset="0"/>
                <a:cs typeface="Arial" pitchFamily="34" charset="0"/>
              </a:rPr>
              <a:t>Ações de proteção à saúde pública e ao meio ambiente. </a:t>
            </a:r>
          </a:p>
        </p:txBody>
      </p:sp>
      <p:sp>
        <p:nvSpPr>
          <p:cNvPr id="19" name="Seta para baixo 6">
            <a:extLst>
              <a:ext uri="{FF2B5EF4-FFF2-40B4-BE49-F238E27FC236}">
                <a16:creationId xmlns:a16="http://schemas.microsoft.com/office/drawing/2014/main" id="{017CE026-7F10-4AA8-968F-A655B6985992}"/>
              </a:ext>
            </a:extLst>
          </p:cNvPr>
          <p:cNvSpPr/>
          <p:nvPr/>
        </p:nvSpPr>
        <p:spPr>
          <a:xfrm>
            <a:off x="2517242" y="4314172"/>
            <a:ext cx="288925" cy="2666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eta para baixo 6">
            <a:extLst>
              <a:ext uri="{FF2B5EF4-FFF2-40B4-BE49-F238E27FC236}">
                <a16:creationId xmlns:a16="http://schemas.microsoft.com/office/drawing/2014/main" id="{A9DAB4A9-A869-465D-A691-60D8AF9B3EF2}"/>
              </a:ext>
            </a:extLst>
          </p:cNvPr>
          <p:cNvSpPr/>
          <p:nvPr/>
        </p:nvSpPr>
        <p:spPr>
          <a:xfrm>
            <a:off x="2482875" y="5686895"/>
            <a:ext cx="288925" cy="2666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31165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7FB8490-48A4-44BA-90B5-587C45C1E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9684"/>
            <a:ext cx="4185013" cy="5509178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32B5B176-CBC4-4A46-AD2C-55E5DBBBDDBC}"/>
              </a:ext>
            </a:extLst>
          </p:cNvPr>
          <p:cNvSpPr txBox="1">
            <a:spLocks/>
          </p:cNvSpPr>
          <p:nvPr/>
        </p:nvSpPr>
        <p:spPr>
          <a:xfrm>
            <a:off x="614645" y="82036"/>
            <a:ext cx="5365104" cy="7924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Itens e critérios da FFEAF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B4DCB34-4C0D-4CBD-ABEC-41F2B2B3B4A0}"/>
              </a:ext>
            </a:extLst>
          </p:cNvPr>
          <p:cNvSpPr txBox="1"/>
          <p:nvPr/>
        </p:nvSpPr>
        <p:spPr>
          <a:xfrm>
            <a:off x="223560" y="860352"/>
            <a:ext cx="869688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6) Possui procedimentos para gerenciamento de resíduos de serviços de saúde?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8A89562-C6AA-4915-B326-12ED76259FF0}"/>
              </a:ext>
            </a:extLst>
          </p:cNvPr>
          <p:cNvSpPr/>
          <p:nvPr/>
        </p:nvSpPr>
        <p:spPr>
          <a:xfrm>
            <a:off x="4328227" y="3772058"/>
            <a:ext cx="4572000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pt-BR" sz="1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 Manifesto de Transporte de Resíduos (MTR) é um documento obrigatório que registra informações da movimentação de resíduos desde a fonte geradora até a sua destinação final. Através desse registro é possível monitorar a geração, o transporte e a destinação adequada dos resíduos sólidos no Estado do Rio de Janeiro.</a:t>
            </a:r>
          </a:p>
          <a:p>
            <a:pPr algn="just" eaLnBrk="0" hangingPunct="0">
              <a:defRPr/>
            </a:pPr>
            <a:r>
              <a:rPr lang="pt-B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14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C856CC1-B61B-40A3-B078-62721205415D}"/>
              </a:ext>
            </a:extLst>
          </p:cNvPr>
          <p:cNvSpPr/>
          <p:nvPr/>
        </p:nvSpPr>
        <p:spPr>
          <a:xfrm>
            <a:off x="4572000" y="2100336"/>
            <a:ext cx="3960812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É atribuição do farmacêutico a responsabilidade pela consultoria para:</a:t>
            </a:r>
          </a:p>
          <a:p>
            <a:pPr algn="ctr" eaLnBrk="0" hangingPunct="0">
              <a:buFontTx/>
              <a:buChar char="-"/>
              <a:defRPr/>
            </a:pPr>
            <a:r>
              <a:rPr lang="pt-BR" sz="1400" dirty="0">
                <a:latin typeface="Arial" pitchFamily="34" charset="0"/>
                <a:cs typeface="Arial" pitchFamily="34" charset="0"/>
              </a:rPr>
              <a:t>Gerenciamento do RSS  </a:t>
            </a:r>
            <a:r>
              <a:rPr lang="pt-BR" sz="1400" b="1" u="sng" dirty="0">
                <a:latin typeface="Arial" pitchFamily="34" charset="0"/>
                <a:cs typeface="Arial" pitchFamily="34" charset="0"/>
              </a:rPr>
              <a:t>desde a geração até a disposição final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8D3B74B-70C6-4F7A-9130-E5A038153E25}"/>
              </a:ext>
            </a:extLst>
          </p:cNvPr>
          <p:cNvSpPr txBox="1"/>
          <p:nvPr/>
        </p:nvSpPr>
        <p:spPr>
          <a:xfrm>
            <a:off x="4572000" y="139615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Lembrando que:</a:t>
            </a:r>
          </a:p>
        </p:txBody>
      </p:sp>
      <p:sp>
        <p:nvSpPr>
          <p:cNvPr id="14" name="Seta para baixo 8">
            <a:extLst>
              <a:ext uri="{FF2B5EF4-FFF2-40B4-BE49-F238E27FC236}">
                <a16:creationId xmlns:a16="http://schemas.microsoft.com/office/drawing/2014/main" id="{78485000-9722-4B2D-AC22-944F1D06B8BE}"/>
              </a:ext>
            </a:extLst>
          </p:cNvPr>
          <p:cNvSpPr/>
          <p:nvPr/>
        </p:nvSpPr>
        <p:spPr>
          <a:xfrm>
            <a:off x="6300192" y="1828204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8832159-5851-4326-9D58-F4A1AB3ED875}"/>
              </a:ext>
            </a:extLst>
          </p:cNvPr>
          <p:cNvSpPr/>
          <p:nvPr/>
        </p:nvSpPr>
        <p:spPr>
          <a:xfrm>
            <a:off x="4612253" y="3107408"/>
            <a:ext cx="22300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dirty="0"/>
              <a:t>Resolução CFF nº 415/2004 </a:t>
            </a:r>
            <a:endParaRPr lang="pt-BR" sz="1200" dirty="0"/>
          </a:p>
        </p:txBody>
      </p:sp>
      <p:sp>
        <p:nvSpPr>
          <p:cNvPr id="16" name="CaixaDeTexto 6">
            <a:extLst>
              <a:ext uri="{FF2B5EF4-FFF2-40B4-BE49-F238E27FC236}">
                <a16:creationId xmlns:a16="http://schemas.microsoft.com/office/drawing/2014/main" id="{C1FD79B3-9139-4F34-AE0A-0C120B1D4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227" y="6126395"/>
            <a:ext cx="48244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200" b="1" dirty="0">
                <a:solidFill>
                  <a:schemeClr val="bg1"/>
                </a:solidFill>
              </a:rPr>
              <a:t>NOP-INEA-35 – NORMA OPERACIONAL PARA O SISTEMA ONLINE DE MANIFESTO DE TRANSPORTE DE RESIDUOS – SISTEMA MTR</a:t>
            </a:r>
            <a:r>
              <a:rPr lang="pt-BR" altLang="pt-BR" sz="1200" b="1" dirty="0">
                <a:solidFill>
                  <a:schemeClr val="bg1"/>
                </a:solidFill>
              </a:rPr>
              <a:t>. </a:t>
            </a:r>
          </a:p>
          <a:p>
            <a:pPr eaLnBrk="0" hangingPunct="0"/>
            <a:endParaRPr lang="pt-BR" altLang="pt-BR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571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67544" y="1834946"/>
            <a:ext cx="78188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lphaLcParenR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Plano de Gerenciamento de Resíduos Sólidos de Saúde – PGRSS, devendo conter: a identificação do estabelecimento e do responsável técnico. Além disso, será verificado se a identificação das classes de resíduos citadas no documento está condizente com os resíduos potencialmente gerados no estabelecimento (Resolução CFF nº 415/2004, combinado com a RDC ANISA nº 222/2018)</a:t>
            </a:r>
          </a:p>
          <a:p>
            <a:pPr marL="342900" indent="-342900" algn="just">
              <a:buAutoNum type="alphaLcParenR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lphaLcParenR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Contrato com a firma, devidamente licenciada pelo INEA, para recolhimento. Não será considerado como item conforme somente o Certificado emitido pela empresa responsável pelo descarte e destinação final dos resíduos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Resolução CFF nº 415/2004, combinado com o inciso XI, art. 6º, RDC ANVISA nº 222/2018)</a:t>
            </a:r>
          </a:p>
          <a:p>
            <a:pPr marL="342900" indent="-342900" algn="just">
              <a:buAutoNum type="alphaLcParenR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lphaLcParenR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Manifesto de resíduos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9EBCF18-7B19-4225-AC51-F10373E2B31D}"/>
              </a:ext>
            </a:extLst>
          </p:cNvPr>
          <p:cNvSpPr txBox="1">
            <a:spLocks/>
          </p:cNvSpPr>
          <p:nvPr/>
        </p:nvSpPr>
        <p:spPr>
          <a:xfrm>
            <a:off x="614645" y="82036"/>
            <a:ext cx="5365104" cy="7924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Itens e critérios da FFEAF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4200180-111C-4646-A4B7-5F46D78E2723}"/>
              </a:ext>
            </a:extLst>
          </p:cNvPr>
          <p:cNvSpPr txBox="1"/>
          <p:nvPr/>
        </p:nvSpPr>
        <p:spPr>
          <a:xfrm>
            <a:off x="223560" y="1052736"/>
            <a:ext cx="869688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6) Possui procedimentos para gerenciamento de resíduos de serviços de saúde?</a:t>
            </a:r>
          </a:p>
        </p:txBody>
      </p:sp>
    </p:spTree>
    <p:extLst>
      <p:ext uri="{BB962C8B-B14F-4D97-AF65-F5344CB8AC3E}">
        <p14:creationId xmlns:p14="http://schemas.microsoft.com/office/powerpoint/2010/main" val="135098948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5494D2CF-ED06-4EA9-84BD-486740C2C499}"/>
              </a:ext>
            </a:extLst>
          </p:cNvPr>
          <p:cNvSpPr txBox="1"/>
          <p:nvPr/>
        </p:nvSpPr>
        <p:spPr>
          <a:xfrm>
            <a:off x="251520" y="44624"/>
            <a:ext cx="91450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Atribuições dos Conselho Federal de Farmácia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B24E710-18EA-4346-91AF-0E1CC22ABC68}"/>
              </a:ext>
            </a:extLst>
          </p:cNvPr>
          <p:cNvSpPr txBox="1"/>
          <p:nvPr/>
        </p:nvSpPr>
        <p:spPr>
          <a:xfrm>
            <a:off x="611560" y="1088627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LEI FEDERAL Nº 3820/1960: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24A5A70-41D4-47FD-815D-2DE360715922}"/>
              </a:ext>
            </a:extLst>
          </p:cNvPr>
          <p:cNvSpPr txBox="1"/>
          <p:nvPr/>
        </p:nvSpPr>
        <p:spPr>
          <a:xfrm>
            <a:off x="292529" y="1586069"/>
            <a:ext cx="84384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“Ficam criados os Conselhos Federal e Regionais de Farmácia,... destinados a zelar pela fiel observância dos princípios da ética e da disciplina da classe dos que exercem atividades profissionais farmacêuticas no País”.</a:t>
            </a:r>
            <a:endParaRPr lang="pt-BR" sz="20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75E84D4-FD2D-4873-82B1-D9B65F080784}"/>
              </a:ext>
            </a:extLst>
          </p:cNvPr>
          <p:cNvSpPr txBox="1"/>
          <p:nvPr/>
        </p:nvSpPr>
        <p:spPr>
          <a:xfrm>
            <a:off x="611560" y="320304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Entre as atribuições Conselho Federal...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961C716-C441-4B77-B9E1-6045496B42C4}"/>
              </a:ext>
            </a:extLst>
          </p:cNvPr>
          <p:cNvSpPr txBox="1"/>
          <p:nvPr/>
        </p:nvSpPr>
        <p:spPr>
          <a:xfrm>
            <a:off x="292529" y="3742000"/>
            <a:ext cx="843845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  organizar o Código de Deontologia Farmacêutica; 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pt-BR" sz="2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ampliar o limite de competência do exercício profissional</a:t>
            </a: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endParaRPr lang="pt-BR" sz="200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pt-BR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expedir resoluções, definindo ou modificando atribuições ou competência dos profissionais de farmácia, conforme as necessidades futuras;</a:t>
            </a:r>
          </a:p>
          <a:p>
            <a:pPr algn="just">
              <a:spcAft>
                <a:spcPts val="0"/>
              </a:spcAft>
            </a:pPr>
            <a:r>
              <a:rPr lang="pt-BR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  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zelar pela saúde pública, promovendo a assistência farmacêutica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06286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117685" y="4391404"/>
            <a:ext cx="4802755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Quando o estabelecimento realizar a logística reversa, deve possuir: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POP;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Armazenamento interno devidamente identificado;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Registro do quantitativo de resíduo coletado;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Registro do destinatário do resíduo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A1D7BFE-CCFE-41FD-9084-C1541AAFC9B1}"/>
              </a:ext>
            </a:extLst>
          </p:cNvPr>
          <p:cNvSpPr txBox="1">
            <a:spLocks/>
          </p:cNvSpPr>
          <p:nvPr/>
        </p:nvSpPr>
        <p:spPr>
          <a:xfrm>
            <a:off x="614645" y="82036"/>
            <a:ext cx="5365104" cy="7924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Itens e critérios da FFEAF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95E6CFB-FBE0-4D03-9BA9-C27586ECAE4F}"/>
              </a:ext>
            </a:extLst>
          </p:cNvPr>
          <p:cNvSpPr txBox="1"/>
          <p:nvPr/>
        </p:nvSpPr>
        <p:spPr>
          <a:xfrm>
            <a:off x="223560" y="1052736"/>
            <a:ext cx="869688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7) Possui procedimentos relacionados à logística reversa, conforme Decreto Federal nº 10.388/2020?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A877A24-CCB6-424B-9081-A60BE2228100}"/>
              </a:ext>
            </a:extLst>
          </p:cNvPr>
          <p:cNvSpPr txBox="1"/>
          <p:nvPr/>
        </p:nvSpPr>
        <p:spPr>
          <a:xfrm>
            <a:off x="387380" y="1973949"/>
            <a:ext cx="3052295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pt-BR" sz="1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ogística reversa </a:t>
            </a:r>
            <a:r>
              <a:rPr lang="pt-BR" sz="1600" b="0" i="0" dirty="0">
                <a:solidFill>
                  <a:srgbClr val="1629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medicamentos domiciliares vencidos ou em desuso, de uso humano, industrializados e manipulados, e de suas embalagens após o descarte pelos consumidores</a:t>
            </a:r>
          </a:p>
          <a:p>
            <a:pPr algn="just"/>
            <a:endParaRPr lang="pt-BR" sz="1600" dirty="0">
              <a:solidFill>
                <a:srgbClr val="1629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D2E5D61-4C66-4777-A928-5EE897C4DA2E}"/>
              </a:ext>
            </a:extLst>
          </p:cNvPr>
          <p:cNvSpPr txBox="1"/>
          <p:nvPr/>
        </p:nvSpPr>
        <p:spPr>
          <a:xfrm>
            <a:off x="4615477" y="1916832"/>
            <a:ext cx="3988971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1600" b="0" i="0" dirty="0">
                <a:solidFill>
                  <a:srgbClr val="1629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Instrumento de desenvolvimento econômico e social caracterizado por um </a:t>
            </a:r>
            <a:r>
              <a:rPr lang="pt-BR" sz="1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conjunto de ações, procedimentos e meios</a:t>
            </a:r>
            <a:r>
              <a:rPr lang="pt-BR" sz="1600" b="0" i="0" dirty="0">
                <a:solidFill>
                  <a:srgbClr val="1629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destinados a viabilizar o retorno desses medicamentos e de suas embalagens ao setor empresarial para destinação final ambientalmente adequada </a:t>
            </a:r>
            <a:r>
              <a:rPr lang="pt-BR" sz="1600" b="0" i="0" dirty="0">
                <a:solidFill>
                  <a:srgbClr val="1629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600" b="1" dirty="0">
                <a:solidFill>
                  <a:srgbClr val="1629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Federal nº 10.388/2020)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22B1A77F-5998-4B72-982C-E038494F8D79}"/>
              </a:ext>
            </a:extLst>
          </p:cNvPr>
          <p:cNvSpPr/>
          <p:nvPr/>
        </p:nvSpPr>
        <p:spPr>
          <a:xfrm>
            <a:off x="3566641" y="2785082"/>
            <a:ext cx="82427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187BEFCA-685F-4BC4-AAD2-0F22C9B3D2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58" t="49672" r="16925" b="21020"/>
          <a:stretch/>
        </p:blipFill>
        <p:spPr>
          <a:xfrm>
            <a:off x="103760" y="4391404"/>
            <a:ext cx="3349858" cy="141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30991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0D889F7-C8ED-451B-B5CF-C9D57095424B}"/>
              </a:ext>
            </a:extLst>
          </p:cNvPr>
          <p:cNvSpPr txBox="1">
            <a:spLocks/>
          </p:cNvSpPr>
          <p:nvPr/>
        </p:nvSpPr>
        <p:spPr>
          <a:xfrm>
            <a:off x="614645" y="82036"/>
            <a:ext cx="5365104" cy="7924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Itens e critérios da FFEAF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A4979EE-C097-4279-8B57-32AEFFC71D57}"/>
              </a:ext>
            </a:extLst>
          </p:cNvPr>
          <p:cNvSpPr txBox="1"/>
          <p:nvPr/>
        </p:nvSpPr>
        <p:spPr>
          <a:xfrm>
            <a:off x="223560" y="1052736"/>
            <a:ext cx="869688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8) Realiza a dispensação de medicamentos de controle especial?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1CAD0E0-4E9C-4A2F-A74F-7D8095D0E2EB}"/>
              </a:ext>
            </a:extLst>
          </p:cNvPr>
          <p:cNvSpPr/>
          <p:nvPr/>
        </p:nvSpPr>
        <p:spPr>
          <a:xfrm>
            <a:off x="467544" y="1667140"/>
            <a:ext cx="65437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Observado no momento da inspeção. Informativo: Sim ou não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D1523E1-A093-488E-AC68-75B8DF0A1111}"/>
              </a:ext>
            </a:extLst>
          </p:cNvPr>
          <p:cNvSpPr txBox="1"/>
          <p:nvPr/>
        </p:nvSpPr>
        <p:spPr>
          <a:xfrm>
            <a:off x="191550" y="2609605"/>
            <a:ext cx="869688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9) Quanto à escrituração, a transmissão das movimentações ocorre de acordo com a legislação vigente?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6780F1D1-82DC-4466-9794-4A5042C3E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481020"/>
              </p:ext>
            </p:extLst>
          </p:nvPr>
        </p:nvGraphicFramePr>
        <p:xfrm>
          <a:off x="223560" y="3501008"/>
          <a:ext cx="8696880" cy="3274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6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5179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Legislação Profissional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sng" dirty="0">
                          <a:latin typeface="Arial" pitchFamily="34" charset="0"/>
                          <a:cs typeface="Arial" pitchFamily="34" charset="0"/>
                        </a:rPr>
                        <a:t>Resolução</a:t>
                      </a:r>
                      <a:r>
                        <a:rPr lang="pt-BR" sz="1600" b="1" u="sng" baseline="0" dirty="0">
                          <a:latin typeface="Arial" pitchFamily="34" charset="0"/>
                          <a:cs typeface="Arial" pitchFamily="34" charset="0"/>
                        </a:rPr>
                        <a:t> CFF </a:t>
                      </a:r>
                      <a:r>
                        <a:rPr lang="pt-BR" sz="1600" b="1" u="sng" dirty="0">
                          <a:latin typeface="Arial" pitchFamily="34" charset="0"/>
                          <a:cs typeface="Arial" pitchFamily="34" charset="0"/>
                        </a:rPr>
                        <a:t>542/11</a:t>
                      </a:r>
                      <a:endParaRPr lang="pt-BR" sz="1600" b="1" u="sng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 </a:t>
                      </a:r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procedimentos de escrituração dos medicamentos antimicrobianos </a:t>
                      </a:r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deverão ser realizados em conformidade com a </a:t>
                      </a:r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legislação sanitária vigente. </a:t>
                      </a:r>
                    </a:p>
                    <a:p>
                      <a:endParaRPr lang="pt-BR" sz="1600" b="1" u="sng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pt-BR" sz="1600" b="1" u="sng" dirty="0">
                          <a:latin typeface="Arial" pitchFamily="34" charset="0"/>
                          <a:cs typeface="Arial" pitchFamily="34" charset="0"/>
                        </a:rPr>
                        <a:t>Resolução</a:t>
                      </a:r>
                      <a:r>
                        <a:rPr lang="pt-BR" sz="1600" b="1" u="sng" baseline="0" dirty="0">
                          <a:latin typeface="Arial" pitchFamily="34" charset="0"/>
                          <a:cs typeface="Arial" pitchFamily="34" charset="0"/>
                        </a:rPr>
                        <a:t> CFF357/01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 farmacêutico que manipular, fracionar e/ou dispensar substâncias e/ou medicamentos sujeitos a controle especial deverá </a:t>
                      </a:r>
                      <a:r>
                        <a:rPr lang="pt-BR" sz="16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escriturar</a:t>
                      </a:r>
                      <a:r>
                        <a:rPr lang="pt-BR" sz="16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 manter no estabelecimento para efeito de fiscalização e controle, livros de escrituração.</a:t>
                      </a:r>
                      <a:endParaRPr lang="pt-BR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pt-BR" sz="1400" b="1" u="sn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212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A2669A2-F7EA-4F20-B4BF-3DDE747557EA}"/>
              </a:ext>
            </a:extLst>
          </p:cNvPr>
          <p:cNvSpPr txBox="1">
            <a:spLocks/>
          </p:cNvSpPr>
          <p:nvPr/>
        </p:nvSpPr>
        <p:spPr>
          <a:xfrm>
            <a:off x="614645" y="82036"/>
            <a:ext cx="5365104" cy="7924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Itens e critérios da FFEAF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40F5DC6-D002-43C7-8FD4-7B99DB8F2673}"/>
              </a:ext>
            </a:extLst>
          </p:cNvPr>
          <p:cNvSpPr txBox="1"/>
          <p:nvPr/>
        </p:nvSpPr>
        <p:spPr>
          <a:xfrm>
            <a:off x="223560" y="1052736"/>
            <a:ext cx="869688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9) Quanto à escrituração, a transmissão das movimentações ocorre de acordo </a:t>
            </a:r>
            <a:r>
              <a:rPr lang="pt-BR" u="sng" dirty="0">
                <a:latin typeface="Arial" panose="020B0604020202020204" pitchFamily="34" charset="0"/>
                <a:cs typeface="Arial" panose="020B0604020202020204" pitchFamily="34" charset="0"/>
              </a:rPr>
              <a:t>com a legislação vigente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98BC420-AE52-4E1B-85D5-90D8EE69DA0F}"/>
              </a:ext>
            </a:extLst>
          </p:cNvPr>
          <p:cNvSpPr txBox="1"/>
          <p:nvPr/>
        </p:nvSpPr>
        <p:spPr>
          <a:xfrm>
            <a:off x="683568" y="2060848"/>
            <a:ext cx="7776864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pt-BR" sz="1600" b="1" u="sng" kern="1200" dirty="0">
                <a:solidFill>
                  <a:schemeClr val="dk1"/>
                </a:solidFill>
                <a:latin typeface="Arial" panose="020B0604020202020204" pitchFamily="34" charset="0"/>
                <a:cs typeface="Arial" pitchFamily="34" charset="0"/>
              </a:rPr>
              <a:t>Resolução RDC</a:t>
            </a:r>
            <a:r>
              <a:rPr lang="pt-BR" sz="1600" b="1" u="sng" kern="1200" baseline="0" dirty="0">
                <a:solidFill>
                  <a:schemeClr val="dk1"/>
                </a:solidFill>
                <a:latin typeface="Arial" panose="020B0604020202020204" pitchFamily="34" charset="0"/>
                <a:cs typeface="Arial" pitchFamily="34" charset="0"/>
              </a:rPr>
              <a:t> ANVISA nº 22/14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Dispõe sobre o Sistema Nacional de Gerenciamento de Produtos Controlados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- O SNGPC abrange os medicamentos sujeitos ao controle especial a que se refere a Portaria SVS/MS nº 344, de 12 de maio de 1998, e os medicamentos antimicrobianos a que se refere a Resolução de Diretoria Colegiada RDC nº 20, de 5 de maio de 2011, ou as que vierem substituí-las;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600" b="1" u="sng" kern="1200" baseline="0" dirty="0">
              <a:solidFill>
                <a:schemeClr val="dk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just"/>
            <a:r>
              <a:rPr lang="pt-BR" sz="1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- Efetivado o credenciamento no SNGPC, o Certificado de Escrituração Digital deve ser impresso e permanecer à disposição para fins de fiscalização;</a:t>
            </a:r>
          </a:p>
          <a:p>
            <a:pPr algn="just"/>
            <a:endParaRPr lang="pt-BR" sz="1600" b="0" i="0" dirty="0">
              <a:solidFill>
                <a:srgbClr val="212529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pt-BR" sz="1600" b="1" kern="1200" dirty="0">
              <a:solidFill>
                <a:schemeClr val="dk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373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C4779C4-09DB-4694-B700-18E641CFC45C}"/>
              </a:ext>
            </a:extLst>
          </p:cNvPr>
          <p:cNvSpPr txBox="1">
            <a:spLocks/>
          </p:cNvSpPr>
          <p:nvPr/>
        </p:nvSpPr>
        <p:spPr>
          <a:xfrm>
            <a:off x="614645" y="82036"/>
            <a:ext cx="5365104" cy="7924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Itens e critérios da FFEAF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5BE7050-5235-4B7E-A450-5031A4BEBCCF}"/>
              </a:ext>
            </a:extLst>
          </p:cNvPr>
          <p:cNvSpPr txBox="1"/>
          <p:nvPr/>
        </p:nvSpPr>
        <p:spPr>
          <a:xfrm>
            <a:off x="223560" y="1052736"/>
            <a:ext cx="869688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9) Quanto à escrituração, a transmissão das movimentações ocorre de acordo </a:t>
            </a:r>
            <a:r>
              <a:rPr lang="pt-BR" u="sng" dirty="0">
                <a:latin typeface="Arial" panose="020B0604020202020204" pitchFamily="34" charset="0"/>
                <a:cs typeface="Arial" panose="020B0604020202020204" pitchFamily="34" charset="0"/>
              </a:rPr>
              <a:t>com a legislação vigente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4F89A86-1A6C-4935-9B66-F46DDA1DAEF2}"/>
              </a:ext>
            </a:extLst>
          </p:cNvPr>
          <p:cNvSpPr txBox="1"/>
          <p:nvPr/>
        </p:nvSpPr>
        <p:spPr>
          <a:xfrm>
            <a:off x="323528" y="1988840"/>
            <a:ext cx="446449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1" u="sng" kern="1200" dirty="0">
                <a:solidFill>
                  <a:schemeClr val="dk1"/>
                </a:solidFill>
                <a:latin typeface="Arial" panose="020B0604020202020204" pitchFamily="34" charset="0"/>
                <a:cs typeface="Arial" pitchFamily="34" charset="0"/>
              </a:rPr>
              <a:t>Resolução RDC</a:t>
            </a:r>
            <a:r>
              <a:rPr lang="pt-BR" sz="1600" b="1" u="sng" kern="1200" baseline="0" dirty="0">
                <a:solidFill>
                  <a:schemeClr val="dk1"/>
                </a:solidFill>
                <a:latin typeface="Arial" panose="020B0604020202020204" pitchFamily="34" charset="0"/>
                <a:cs typeface="Arial" pitchFamily="34" charset="0"/>
              </a:rPr>
              <a:t> ANVISA nº 22/14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Dispõe sobre o Sistema Nacional de Gerenciamento de Produtos Controlados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O SNGPC abrange os medicamentos sujeitos ao controle especial a que se refere a Portaria SVS/MS nº 344, de 12 de maio de 1998, e os medicamentos antimicrobianos a que se refere a Resolução de Diretoria Colegiada RDC nº 20, de 5 de maio de 2011, ou as que vierem substituí-las;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600" b="1" u="sng" kern="1200" baseline="0" dirty="0">
              <a:solidFill>
                <a:schemeClr val="dk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just"/>
            <a:r>
              <a:rPr lang="pt-BR" sz="1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Efetivado o credenciamento no SNGPC, o Certificado de Escrituração Digital deve ser impresso e permanecer à disposição para fins de fiscalização;</a:t>
            </a:r>
          </a:p>
        </p:txBody>
      </p:sp>
      <p:pic>
        <p:nvPicPr>
          <p:cNvPr id="8" name="Espaço Reservado para Conteúdo 3" descr="CTR1.gif">
            <a:extLst>
              <a:ext uri="{FF2B5EF4-FFF2-40B4-BE49-F238E27FC236}">
                <a16:creationId xmlns:a16="http://schemas.microsoft.com/office/drawing/2014/main" id="{1A6727BD-861A-47A0-92A2-70ECB4731EA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20072" y="1734297"/>
            <a:ext cx="3772376" cy="482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8160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C4779C4-09DB-4694-B700-18E641CFC45C}"/>
              </a:ext>
            </a:extLst>
          </p:cNvPr>
          <p:cNvSpPr txBox="1">
            <a:spLocks/>
          </p:cNvSpPr>
          <p:nvPr/>
        </p:nvSpPr>
        <p:spPr>
          <a:xfrm>
            <a:off x="614645" y="82036"/>
            <a:ext cx="5365104" cy="7924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Itens e critérios da FFEAF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5BE7050-5235-4B7E-A450-5031A4BEBCCF}"/>
              </a:ext>
            </a:extLst>
          </p:cNvPr>
          <p:cNvSpPr txBox="1"/>
          <p:nvPr/>
        </p:nvSpPr>
        <p:spPr>
          <a:xfrm>
            <a:off x="223560" y="1052736"/>
            <a:ext cx="869688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9) Quanto à escrituração, a transmissão das movimentações ocorre de acordo </a:t>
            </a:r>
            <a:r>
              <a:rPr lang="pt-BR" u="sng" dirty="0">
                <a:latin typeface="Arial" panose="020B0604020202020204" pitchFamily="34" charset="0"/>
                <a:cs typeface="Arial" panose="020B0604020202020204" pitchFamily="34" charset="0"/>
              </a:rPr>
              <a:t>com a legislação vigente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4F89A86-1A6C-4935-9B66-F46DDA1DAEF2}"/>
              </a:ext>
            </a:extLst>
          </p:cNvPr>
          <p:cNvSpPr txBox="1"/>
          <p:nvPr/>
        </p:nvSpPr>
        <p:spPr>
          <a:xfrm>
            <a:off x="323528" y="1988840"/>
            <a:ext cx="446449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1" u="sng" kern="1200" dirty="0">
                <a:solidFill>
                  <a:schemeClr val="dk1"/>
                </a:solidFill>
                <a:latin typeface="Arial" panose="020B0604020202020204" pitchFamily="34" charset="0"/>
                <a:cs typeface="Arial" pitchFamily="34" charset="0"/>
              </a:rPr>
              <a:t>Resolução RDC</a:t>
            </a:r>
            <a:r>
              <a:rPr lang="pt-BR" sz="1600" b="1" u="sng" kern="1200" baseline="0" dirty="0">
                <a:solidFill>
                  <a:schemeClr val="dk1"/>
                </a:solidFill>
                <a:latin typeface="Arial" panose="020B0604020202020204" pitchFamily="34" charset="0"/>
                <a:cs typeface="Arial" pitchFamily="34" charset="0"/>
              </a:rPr>
              <a:t> ANVISA nº 22/14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Dispõe sobre o Sistema Nacional de Gerenciamento de Produtos Controlados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- A transmissão eletrônica deve ser realizada e atualizada, no mínimo, uma vez por semana;</a:t>
            </a:r>
          </a:p>
          <a:p>
            <a:pPr algn="just"/>
            <a:endParaRPr lang="pt-BR" sz="1600" dirty="0">
              <a:solidFill>
                <a:srgbClr val="212529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sz="1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- Os estabelecimentos deverão manter a escrituração sanitária atualizada conforme os prazos estabelecidos nesta Resolução, para o fim de obtenção do Certificado de Transmissão Regular</a:t>
            </a:r>
            <a:r>
              <a:rPr lang="pt-BR" sz="1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pic>
        <p:nvPicPr>
          <p:cNvPr id="6" name="Espaço Reservado para Conteúdo 3" descr="CTR1.gif">
            <a:extLst>
              <a:ext uri="{FF2B5EF4-FFF2-40B4-BE49-F238E27FC236}">
                <a16:creationId xmlns:a16="http://schemas.microsoft.com/office/drawing/2014/main" id="{DF434A9B-E0D4-4D01-8B76-3080B4C461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877331"/>
            <a:ext cx="3528392" cy="4642621"/>
          </a:xfrm>
        </p:spPr>
      </p:pic>
    </p:spTree>
    <p:extLst>
      <p:ext uri="{BB962C8B-B14F-4D97-AF65-F5344CB8AC3E}">
        <p14:creationId xmlns:p14="http://schemas.microsoft.com/office/powerpoint/2010/main" val="1157694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Certificado de Transmissão Regular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3698BC9-F40A-442B-96C7-5B67ABF26F4C}"/>
              </a:ext>
            </a:extLst>
          </p:cNvPr>
          <p:cNvSpPr txBox="1"/>
          <p:nvPr/>
        </p:nvSpPr>
        <p:spPr>
          <a:xfrm>
            <a:off x="223560" y="1052736"/>
            <a:ext cx="869688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9) Quanto à escrituração, a transmissão das movimentações ocorre de acordo </a:t>
            </a:r>
            <a:r>
              <a:rPr lang="pt-BR" u="sng" dirty="0">
                <a:latin typeface="Arial" panose="020B0604020202020204" pitchFamily="34" charset="0"/>
                <a:cs typeface="Arial" panose="020B0604020202020204" pitchFamily="34" charset="0"/>
              </a:rPr>
              <a:t>com a legislação vigente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F51018FB-887C-40BD-8997-9C88EA5002C8}"/>
              </a:ext>
            </a:extLst>
          </p:cNvPr>
          <p:cNvSpPr txBox="1">
            <a:spLocks/>
          </p:cNvSpPr>
          <p:nvPr/>
        </p:nvSpPr>
        <p:spPr>
          <a:xfrm>
            <a:off x="614645" y="82036"/>
            <a:ext cx="5365104" cy="7924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Itens e critérios da FFEAF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605E7E5-0EA9-4E7D-B7A1-6B309EB0570B}"/>
              </a:ext>
            </a:extLst>
          </p:cNvPr>
          <p:cNvSpPr txBox="1"/>
          <p:nvPr/>
        </p:nvSpPr>
        <p:spPr>
          <a:xfrm>
            <a:off x="597339" y="1884208"/>
            <a:ext cx="75167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Dados do certificado de escrituração digital de identificação do estabelecimento e do Farmacêutico Responsável Técnico Transmissor (RTT) atualizados;</a:t>
            </a:r>
          </a:p>
          <a:p>
            <a:pPr algn="just"/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Certificado de Transmissão Regular SNGPC/ ANVISA dentro do prazo de validade;</a:t>
            </a:r>
          </a:p>
          <a:p>
            <a:pPr algn="just"/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Na impossibilidade de ser gerado o Certificado de Transmissão Regular, será verificado o Relatório de Status de Transmissão.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75A3CD1-FFD6-4EF5-87B4-4E3F4E2E42C6}"/>
              </a:ext>
            </a:extLst>
          </p:cNvPr>
          <p:cNvSpPr txBox="1"/>
          <p:nvPr/>
        </p:nvSpPr>
        <p:spPr>
          <a:xfrm>
            <a:off x="134037" y="4377673"/>
            <a:ext cx="9028960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Observação: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Enquanto estiver em vigência a suspensão da obrigatoriedade da escrituração dos dados junto ao Sistema Nacional de Gerenciamento de Produtos Controlados – SNGPC/ANVISA pela </a:t>
            </a:r>
            <a:r>
              <a:rPr lang="pt-B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RDC nº 586/2021 ANVISA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este item não será cobrado. Será marcado N/A na FFEAF.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8BFCC6A-5BE2-4AFE-AF68-DA805D683705}"/>
              </a:ext>
            </a:extLst>
          </p:cNvPr>
          <p:cNvSpPr txBox="1"/>
          <p:nvPr/>
        </p:nvSpPr>
        <p:spPr>
          <a:xfrm>
            <a:off x="118115" y="5620598"/>
            <a:ext cx="88463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10) Responsável pela transmissão dos medicamentos controlados/antimicrobianos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B108D5C-0EAA-49D6-94E1-248D3111F7E7}"/>
              </a:ext>
            </a:extLst>
          </p:cNvPr>
          <p:cNvSpPr txBox="1"/>
          <p:nvPr/>
        </p:nvSpPr>
        <p:spPr>
          <a:xfrm>
            <a:off x="134037" y="6077286"/>
            <a:ext cx="8830451" cy="33855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Apenas informativo.</a:t>
            </a:r>
          </a:p>
        </p:txBody>
      </p:sp>
    </p:spTree>
    <p:extLst>
      <p:ext uri="{BB962C8B-B14F-4D97-AF65-F5344CB8AC3E}">
        <p14:creationId xmlns:p14="http://schemas.microsoft.com/office/powerpoint/2010/main" val="303317492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4828A1C-C7C5-49B5-AF6A-EACA571C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Certificado de Transmissão Regular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37F905A-B2CF-47F6-A97C-DEF59B997951}"/>
              </a:ext>
            </a:extLst>
          </p:cNvPr>
          <p:cNvSpPr txBox="1"/>
          <p:nvPr/>
        </p:nvSpPr>
        <p:spPr>
          <a:xfrm>
            <a:off x="223560" y="874472"/>
            <a:ext cx="869688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11) Os medicamentos controlados pertencentes à Portaria nº 344/98 SMS/MS estão armazenados em local exclusivo para este fim, guardados sob chave ou outro dispositivo que ofereça segurança?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84A55BE-1E9B-47E1-8BD2-6E3518D0A6F0}"/>
              </a:ext>
            </a:extLst>
          </p:cNvPr>
          <p:cNvSpPr txBox="1">
            <a:spLocks/>
          </p:cNvSpPr>
          <p:nvPr/>
        </p:nvSpPr>
        <p:spPr>
          <a:xfrm>
            <a:off x="614645" y="82036"/>
            <a:ext cx="5365104" cy="7924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Itens e critérios da FFEAF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21CB53C-DEDD-4EF6-BF2D-0E63F1F5E7C0}"/>
              </a:ext>
            </a:extLst>
          </p:cNvPr>
          <p:cNvSpPr txBox="1"/>
          <p:nvPr/>
        </p:nvSpPr>
        <p:spPr>
          <a:xfrm>
            <a:off x="280099" y="2471542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Armário ou sala exclusiva para a guarda de medicamentos sujeitos à portaria SVS/MS 344/98;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armário ou sala deve possuir chave ou outro dispositivo que ofereça segurança;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Será verificado se a chave permanece sob a supervisão do farmacêutico;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EB28BF5-7B2F-4BE6-BF4E-C8E61FFFA442}"/>
              </a:ext>
            </a:extLst>
          </p:cNvPr>
          <p:cNvSpPr txBox="1"/>
          <p:nvPr/>
        </p:nvSpPr>
        <p:spPr>
          <a:xfrm>
            <a:off x="457200" y="1916832"/>
            <a:ext cx="7643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Com base na Resolução CFF 357/01 e Portaria SVS/MS 344/98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8233B514-80A5-46B0-B94F-B41041367936}"/>
              </a:ext>
            </a:extLst>
          </p:cNvPr>
          <p:cNvSpPr/>
          <p:nvPr/>
        </p:nvSpPr>
        <p:spPr>
          <a:xfrm>
            <a:off x="3679944" y="4365104"/>
            <a:ext cx="4752528" cy="223224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E58C023-9131-4490-80C6-D184773A665F}"/>
              </a:ext>
            </a:extLst>
          </p:cNvPr>
          <p:cNvSpPr txBox="1"/>
          <p:nvPr/>
        </p:nvSpPr>
        <p:spPr>
          <a:xfrm>
            <a:off x="3767421" y="4377784"/>
            <a:ext cx="457757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kern="1200" dirty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A dispensação das substâncias e medicamentos sujeitos a controle especial, deverá ser feita </a:t>
            </a:r>
            <a:r>
              <a:rPr lang="pt-BR" sz="1800" b="0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exclusivamente por farmacêutico</a:t>
            </a:r>
            <a:r>
              <a:rPr lang="pt-BR" sz="1800" kern="12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pt-BR" sz="180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sendo vedada a delegação de responsabilidade sobre a chave dos armários a outros funcionários da farmácia que não sejam farmacêuticos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A00CA1B-BF9D-4F64-B4B3-2A721ABA2186}"/>
              </a:ext>
            </a:extLst>
          </p:cNvPr>
          <p:cNvSpPr txBox="1"/>
          <p:nvPr/>
        </p:nvSpPr>
        <p:spPr>
          <a:xfrm>
            <a:off x="457200" y="4966274"/>
            <a:ext cx="2664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Art. 37, </a:t>
            </a:r>
          </a:p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Resolução CFF 357/01 </a:t>
            </a:r>
          </a:p>
        </p:txBody>
      </p: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7C33CCC8-818D-4C76-B396-8E051F41293C}"/>
              </a:ext>
            </a:extLst>
          </p:cNvPr>
          <p:cNvSpPr/>
          <p:nvPr/>
        </p:nvSpPr>
        <p:spPr>
          <a:xfrm>
            <a:off x="3121497" y="5182298"/>
            <a:ext cx="37038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761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272861" y="342093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Informativo: Sim ou não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AB7AF8C1-150E-4DB3-B78F-E1FAEFC5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Certificado de Transmissão Regular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74A0042-3E83-4FAC-A162-85DAD8C260C4}"/>
              </a:ext>
            </a:extLst>
          </p:cNvPr>
          <p:cNvSpPr txBox="1"/>
          <p:nvPr/>
        </p:nvSpPr>
        <p:spPr>
          <a:xfrm>
            <a:off x="223560" y="874472"/>
            <a:ext cx="869688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12) Oferece serviços farmacêuticos?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ECB2287-37F0-41D3-B470-1A8248BE10D1}"/>
              </a:ext>
            </a:extLst>
          </p:cNvPr>
          <p:cNvSpPr txBox="1">
            <a:spLocks/>
          </p:cNvSpPr>
          <p:nvPr/>
        </p:nvSpPr>
        <p:spPr>
          <a:xfrm>
            <a:off x="614645" y="82036"/>
            <a:ext cx="5365104" cy="7924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Itens e critérios da FFEAF </a:t>
            </a:r>
          </a:p>
        </p:txBody>
      </p:sp>
      <p:pic>
        <p:nvPicPr>
          <p:cNvPr id="2050" name="Picture 2" descr="Serviços Farmacêuticos">
            <a:extLst>
              <a:ext uri="{FF2B5EF4-FFF2-40B4-BE49-F238E27FC236}">
                <a16:creationId xmlns:a16="http://schemas.microsoft.com/office/drawing/2014/main" id="{DC78026B-D04B-49F5-A2F5-5EB5BA048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985" y="2118276"/>
            <a:ext cx="2998216" cy="198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stação Pinheiros promove ação de prevenção a hipertensão e cuidados com a  pele">
            <a:extLst>
              <a:ext uri="{FF2B5EF4-FFF2-40B4-BE49-F238E27FC236}">
                <a16:creationId xmlns:a16="http://schemas.microsoft.com/office/drawing/2014/main" id="{FEE720A8-F4B6-40EF-91D9-CB20B1F8D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49171"/>
            <a:ext cx="2627784" cy="175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plicação de Injetáveis | Farmácia Parque São Jorge | Itacorubi">
            <a:extLst>
              <a:ext uri="{FF2B5EF4-FFF2-40B4-BE49-F238E27FC236}">
                <a16:creationId xmlns:a16="http://schemas.microsoft.com/office/drawing/2014/main" id="{E745B646-C62C-4817-8A50-18EE4919E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201" y="1674671"/>
            <a:ext cx="2545373" cy="169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492346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DC7129A-1032-496D-8716-8AADB7C8DFAB}"/>
              </a:ext>
            </a:extLst>
          </p:cNvPr>
          <p:cNvSpPr txBox="1">
            <a:spLocks/>
          </p:cNvSpPr>
          <p:nvPr/>
        </p:nvSpPr>
        <p:spPr>
          <a:xfrm>
            <a:off x="614645" y="82036"/>
            <a:ext cx="5365104" cy="7924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Itens e critérios da FFEAF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45EE24A-5D79-48F5-857B-E041EFE0EEF7}"/>
              </a:ext>
            </a:extLst>
          </p:cNvPr>
          <p:cNvSpPr txBox="1"/>
          <p:nvPr/>
        </p:nvSpPr>
        <p:spPr>
          <a:xfrm>
            <a:off x="223560" y="916685"/>
            <a:ext cx="869688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13) O farmacêutico possui procedimento que garante que os serviços realizados estão de acordo com a legislação sanitária e profissional?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675B3FB6-E91E-4C9E-A2D1-9DAA52B1F1C7}"/>
              </a:ext>
            </a:extLst>
          </p:cNvPr>
          <p:cNvSpPr/>
          <p:nvPr/>
        </p:nvSpPr>
        <p:spPr>
          <a:xfrm>
            <a:off x="223560" y="1691389"/>
            <a:ext cx="8664164" cy="7736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7">
            <a:extLst>
              <a:ext uri="{FF2B5EF4-FFF2-40B4-BE49-F238E27FC236}">
                <a16:creationId xmlns:a16="http://schemas.microsoft.com/office/drawing/2014/main" id="{7DD84E8D-CE49-403B-A690-50E9A7623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75" y="1773305"/>
            <a:ext cx="834385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Res. CFF 357/01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O farmacêutico poderá prestar serviços </a:t>
            </a:r>
            <a:r>
              <a:rPr lang="pt-BR" u="sng" dirty="0">
                <a:latin typeface="Arial" panose="020B0604020202020204" pitchFamily="34" charset="0"/>
                <a:cs typeface="Arial" panose="020B0604020202020204" pitchFamily="34" charset="0"/>
              </a:rPr>
              <a:t>obedecidas as Legislações Federal, Estadual e Municipal,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quando houver;</a:t>
            </a:r>
          </a:p>
          <a:p>
            <a:pPr algn="just" eaLnBrk="0" hangingPunct="0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F06EE38E-6910-4C10-8356-EC55E0AEF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805800"/>
              </p:ext>
            </p:extLst>
          </p:nvPr>
        </p:nvGraphicFramePr>
        <p:xfrm>
          <a:off x="665646" y="3155526"/>
          <a:ext cx="4356323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18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u="sng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Resolução</a:t>
                      </a:r>
                      <a:r>
                        <a:rPr lang="pt-BR" sz="1800" b="1" u="sng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CFF 499/2008:</a:t>
                      </a:r>
                      <a:endParaRPr lang="pt-BR" sz="1800" b="1" u="sng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r>
                        <a:rPr lang="pt-BR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Dispõe sobre a prestação de serviços farmacêuticos, em farmácias e drogarias, e dá outras providências.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etângulo 13">
            <a:extLst>
              <a:ext uri="{FF2B5EF4-FFF2-40B4-BE49-F238E27FC236}">
                <a16:creationId xmlns:a16="http://schemas.microsoft.com/office/drawing/2014/main" id="{25B8882E-D501-4073-801D-E5748562C9AC}"/>
              </a:ext>
            </a:extLst>
          </p:cNvPr>
          <p:cNvSpPr/>
          <p:nvPr/>
        </p:nvSpPr>
        <p:spPr>
          <a:xfrm>
            <a:off x="899145" y="4786857"/>
            <a:ext cx="403289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Os serviços farmacêuticos realizados deverão ser registrados em formulário próprio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80036547-8E62-4836-8C21-ED31E78E6AA5}"/>
              </a:ext>
            </a:extLst>
          </p:cNvPr>
          <p:cNvSpPr/>
          <p:nvPr/>
        </p:nvSpPr>
        <p:spPr>
          <a:xfrm>
            <a:off x="84576" y="6033067"/>
            <a:ext cx="248300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Original arquivada no estabelecimento farmacêutico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0632F05-98C3-4D2A-89F7-6E999CC32931}"/>
              </a:ext>
            </a:extLst>
          </p:cNvPr>
          <p:cNvSpPr txBox="1"/>
          <p:nvPr/>
        </p:nvSpPr>
        <p:spPr>
          <a:xfrm>
            <a:off x="2596069" y="6178283"/>
            <a:ext cx="1155147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Usuário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D665A28-EB1F-424F-ABCA-34D18EAE507F}"/>
              </a:ext>
            </a:extLst>
          </p:cNvPr>
          <p:cNvSpPr/>
          <p:nvPr/>
        </p:nvSpPr>
        <p:spPr>
          <a:xfrm>
            <a:off x="4000672" y="5967812"/>
            <a:ext cx="204259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Profissionais de saúde correspondentes</a:t>
            </a:r>
          </a:p>
        </p:txBody>
      </p:sp>
      <p:cxnSp>
        <p:nvCxnSpPr>
          <p:cNvPr id="19" name="Conector de seta reta 15">
            <a:extLst>
              <a:ext uri="{FF2B5EF4-FFF2-40B4-BE49-F238E27FC236}">
                <a16:creationId xmlns:a16="http://schemas.microsoft.com/office/drawing/2014/main" id="{5A12873D-E4E9-4955-86B1-DD5975D9EEC9}"/>
              </a:ext>
            </a:extLst>
          </p:cNvPr>
          <p:cNvCxnSpPr>
            <a:cxnSpLocks/>
          </p:cNvCxnSpPr>
          <p:nvPr/>
        </p:nvCxnSpPr>
        <p:spPr>
          <a:xfrm flipH="1">
            <a:off x="1668378" y="5603537"/>
            <a:ext cx="345900" cy="3450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7">
            <a:extLst>
              <a:ext uri="{FF2B5EF4-FFF2-40B4-BE49-F238E27FC236}">
                <a16:creationId xmlns:a16="http://schemas.microsoft.com/office/drawing/2014/main" id="{9C48ACCF-B979-4CA0-B6AF-6313FBA9EFCB}"/>
              </a:ext>
            </a:extLst>
          </p:cNvPr>
          <p:cNvCxnSpPr>
            <a:cxnSpLocks/>
          </p:cNvCxnSpPr>
          <p:nvPr/>
        </p:nvCxnSpPr>
        <p:spPr>
          <a:xfrm>
            <a:off x="2915593" y="5617235"/>
            <a:ext cx="0" cy="489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19">
            <a:extLst>
              <a:ext uri="{FF2B5EF4-FFF2-40B4-BE49-F238E27FC236}">
                <a16:creationId xmlns:a16="http://schemas.microsoft.com/office/drawing/2014/main" id="{10AEE8A5-6BA0-4FE5-BD00-B01D12688A2E}"/>
              </a:ext>
            </a:extLst>
          </p:cNvPr>
          <p:cNvCxnSpPr>
            <a:cxnSpLocks/>
          </p:cNvCxnSpPr>
          <p:nvPr/>
        </p:nvCxnSpPr>
        <p:spPr>
          <a:xfrm>
            <a:off x="3658607" y="5617235"/>
            <a:ext cx="443904" cy="339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eta: para Baixo 24">
            <a:extLst>
              <a:ext uri="{FF2B5EF4-FFF2-40B4-BE49-F238E27FC236}">
                <a16:creationId xmlns:a16="http://schemas.microsoft.com/office/drawing/2014/main" id="{C0E8F606-B1E3-4EAC-8DA3-B4AF8F812BAB}"/>
              </a:ext>
            </a:extLst>
          </p:cNvPr>
          <p:cNvSpPr/>
          <p:nvPr/>
        </p:nvSpPr>
        <p:spPr>
          <a:xfrm>
            <a:off x="2634799" y="4282551"/>
            <a:ext cx="181259" cy="3450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11F09C89-1233-4ABD-B2D8-15F3E6AE3C33}"/>
              </a:ext>
            </a:extLst>
          </p:cNvPr>
          <p:cNvSpPr txBox="1"/>
          <p:nvPr/>
        </p:nvSpPr>
        <p:spPr>
          <a:xfrm>
            <a:off x="5724128" y="2648034"/>
            <a:ext cx="246093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>
                <a:latin typeface="Arial" panose="020B0604020202020204" pitchFamily="34" charset="0"/>
                <a:cs typeface="Arial" panose="020B0604020202020204" pitchFamily="34" charset="0"/>
              </a:rPr>
              <a:t>A farmácia ou drogaria deve dispor de local adequado 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eta: para Baixo 27">
            <a:extLst>
              <a:ext uri="{FF2B5EF4-FFF2-40B4-BE49-F238E27FC236}">
                <a16:creationId xmlns:a16="http://schemas.microsoft.com/office/drawing/2014/main" id="{15FBD22F-AD3F-4F39-879F-E94D306AD1EB}"/>
              </a:ext>
            </a:extLst>
          </p:cNvPr>
          <p:cNvSpPr/>
          <p:nvPr/>
        </p:nvSpPr>
        <p:spPr>
          <a:xfrm rot="-6660000">
            <a:off x="5229289" y="3225004"/>
            <a:ext cx="181259" cy="3450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Seta: para Baixo 28">
            <a:extLst>
              <a:ext uri="{FF2B5EF4-FFF2-40B4-BE49-F238E27FC236}">
                <a16:creationId xmlns:a16="http://schemas.microsoft.com/office/drawing/2014/main" id="{ABD5AC3E-8D28-4B14-AE4C-5658B65E28B1}"/>
              </a:ext>
            </a:extLst>
          </p:cNvPr>
          <p:cNvSpPr/>
          <p:nvPr/>
        </p:nvSpPr>
        <p:spPr>
          <a:xfrm rot="-6660000">
            <a:off x="5237293" y="3843214"/>
            <a:ext cx="181259" cy="345078"/>
          </a:xfrm>
          <a:prstGeom prst="downArrow">
            <a:avLst/>
          </a:prstGeom>
          <a:scene3d>
            <a:camera prst="orthographicFront">
              <a:rot lat="0" lon="0" rev="18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FC96C815-8C24-4B4D-8FBE-C59DEDC09FEE}"/>
              </a:ext>
            </a:extLst>
          </p:cNvPr>
          <p:cNvSpPr txBox="1"/>
          <p:nvPr/>
        </p:nvSpPr>
        <p:spPr>
          <a:xfrm>
            <a:off x="5641801" y="3869310"/>
            <a:ext cx="2842922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Deverão ser estabelecidos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 procedimentos operacionais padrão correspondentes a cada um dos serviços farmacêuticos,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39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DAE2E8C-1D80-4B24-8C06-6D7504318B76}"/>
              </a:ext>
            </a:extLst>
          </p:cNvPr>
          <p:cNvSpPr/>
          <p:nvPr/>
        </p:nvSpPr>
        <p:spPr>
          <a:xfrm>
            <a:off x="4572000" y="2564904"/>
            <a:ext cx="4392488" cy="280076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Caso o estabelecimento realize serviços farmacêuticos, será observado se:</a:t>
            </a:r>
          </a:p>
          <a:p>
            <a:pPr algn="just">
              <a:defRPr/>
            </a:pPr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São realizados pelo farmacêutico ou sob sua supervisão;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Há </a:t>
            </a:r>
            <a:r>
              <a:rPr lang="pt-BR" sz="1600" dirty="0" err="1">
                <a:latin typeface="Arial" pitchFamily="34" charset="0"/>
                <a:cs typeface="Arial" pitchFamily="34" charset="0"/>
              </a:rPr>
              <a:t>POPs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de prestação de serviços farmacêuticos;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Há local que atenda as especificações;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Fornece declaração de serviços farmacêuticos assinado por um dos RT da empresa.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8FE0FB8-128C-43E6-972F-3F680A8CFD2B}"/>
              </a:ext>
            </a:extLst>
          </p:cNvPr>
          <p:cNvSpPr txBox="1"/>
          <p:nvPr/>
        </p:nvSpPr>
        <p:spPr>
          <a:xfrm>
            <a:off x="223560" y="916685"/>
            <a:ext cx="869688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13) O farmacêutico possui procedimento que garante que os serviços realizados estão de acordo com a legislação sanitária e profissional?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320CD661-AC90-407B-B5CE-965111675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4603" t="7919" r="25194" b="9395"/>
          <a:stretch>
            <a:fillRect/>
          </a:stretch>
        </p:blipFill>
        <p:spPr bwMode="auto">
          <a:xfrm>
            <a:off x="223560" y="1563016"/>
            <a:ext cx="4248472" cy="516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ítulo 1">
            <a:extLst>
              <a:ext uri="{FF2B5EF4-FFF2-40B4-BE49-F238E27FC236}">
                <a16:creationId xmlns:a16="http://schemas.microsoft.com/office/drawing/2014/main" id="{C740906E-273E-46EB-9812-AA58F5E70D08}"/>
              </a:ext>
            </a:extLst>
          </p:cNvPr>
          <p:cNvSpPr txBox="1">
            <a:spLocks/>
          </p:cNvSpPr>
          <p:nvPr/>
        </p:nvSpPr>
        <p:spPr>
          <a:xfrm>
            <a:off x="614645" y="82036"/>
            <a:ext cx="5365104" cy="7924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Itens e critérios da FFEAF </a:t>
            </a:r>
          </a:p>
        </p:txBody>
      </p:sp>
    </p:spTree>
    <p:extLst>
      <p:ext uri="{BB962C8B-B14F-4D97-AF65-F5344CB8AC3E}">
        <p14:creationId xmlns:p14="http://schemas.microsoft.com/office/powerpoint/2010/main" val="2218246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9A4DC9E-2BC3-4C96-95B8-B73D9CCE3FFF}"/>
              </a:ext>
            </a:extLst>
          </p:cNvPr>
          <p:cNvSpPr txBox="1"/>
          <p:nvPr/>
        </p:nvSpPr>
        <p:spPr>
          <a:xfrm>
            <a:off x="352773" y="1016903"/>
            <a:ext cx="8438453" cy="203132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LEI FEDERAL Nº 13021/2014: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Art. 2º Entende-se por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assistência farmacêutica (AF)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u="sng" dirty="0">
                <a:latin typeface="Arial" panose="020B0604020202020204" pitchFamily="34" charset="0"/>
                <a:cs typeface="Arial" panose="020B0604020202020204" pitchFamily="34" charset="0"/>
              </a:rPr>
              <a:t>conjunto de ações e de serviços que visem a assegurar a assistência terapêutica integral e a promoção, a proteção e a recuperação da saúde nos estabelecimentos públicos e privados que desempenhem atividades farmacêuticas, tendo o medicamento como insumo essencial e visando ao seu acesso e ao seu uso racional. </a:t>
            </a:r>
          </a:p>
          <a:p>
            <a:pPr algn="just"/>
            <a:endParaRPr lang="pt-BR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Meditação no Caminho de Santiago de Compostela - 50emais">
            <a:extLst>
              <a:ext uri="{FF2B5EF4-FFF2-40B4-BE49-F238E27FC236}">
                <a16:creationId xmlns:a16="http://schemas.microsoft.com/office/drawing/2014/main" id="{37CA985C-4462-4D2F-8E8E-C6E4F04F0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21752"/>
            <a:ext cx="3600929" cy="235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18F4EF8-37E2-4694-A32A-864122599B92}"/>
              </a:ext>
            </a:extLst>
          </p:cNvPr>
          <p:cNvSpPr txBox="1"/>
          <p:nvPr/>
        </p:nvSpPr>
        <p:spPr>
          <a:xfrm>
            <a:off x="4355976" y="6536377"/>
            <a:ext cx="4681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Caminho de Santiago de Compostela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77FD5E1-4710-4868-8AB6-C267E0C5FC53}"/>
              </a:ext>
            </a:extLst>
          </p:cNvPr>
          <p:cNvSpPr txBox="1"/>
          <p:nvPr/>
        </p:nvSpPr>
        <p:spPr>
          <a:xfrm>
            <a:off x="251520" y="44624"/>
            <a:ext cx="91450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Assistência Farmacêutica</a:t>
            </a:r>
          </a:p>
        </p:txBody>
      </p:sp>
      <p:pic>
        <p:nvPicPr>
          <p:cNvPr id="1028" name="Picture 4" descr="Arquivos abrir a mente - SIPNL">
            <a:extLst>
              <a:ext uri="{FF2B5EF4-FFF2-40B4-BE49-F238E27FC236}">
                <a16:creationId xmlns:a16="http://schemas.microsoft.com/office/drawing/2014/main" id="{DA255156-A142-4351-8F14-4B504534A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10" y="3075058"/>
            <a:ext cx="30861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A7DC9384-1234-48C3-83AF-A5D6070BC404}"/>
              </a:ext>
            </a:extLst>
          </p:cNvPr>
          <p:cNvSpPr txBox="1"/>
          <p:nvPr/>
        </p:nvSpPr>
        <p:spPr>
          <a:xfrm>
            <a:off x="352773" y="4941168"/>
            <a:ext cx="39776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Farmácia como estabelecimento de saúde;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Longo caminho a ser percorrido;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87373B7-DFBD-41AA-9595-1617A0A6480D}"/>
              </a:ext>
            </a:extLst>
          </p:cNvPr>
          <p:cNvSpPr txBox="1"/>
          <p:nvPr/>
        </p:nvSpPr>
        <p:spPr>
          <a:xfrm>
            <a:off x="3851920" y="3261824"/>
            <a:ext cx="49393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AF além da presença ou ausência do farmacêutico; </a:t>
            </a:r>
          </a:p>
        </p:txBody>
      </p:sp>
    </p:spTree>
    <p:extLst>
      <p:ext uri="{BB962C8B-B14F-4D97-AF65-F5344CB8AC3E}">
        <p14:creationId xmlns:p14="http://schemas.microsoft.com/office/powerpoint/2010/main" val="138989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467544" y="2354139"/>
            <a:ext cx="8064896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Será verificado: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Registro de treinamento. (Resolução ANVISA RDC 44/2009)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Recomendação para providenciar avaliação dos funcionários participantes do treinamento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5B74BBF-F76E-42E7-B402-7A3527A1A457}"/>
              </a:ext>
            </a:extLst>
          </p:cNvPr>
          <p:cNvSpPr txBox="1"/>
          <p:nvPr/>
        </p:nvSpPr>
        <p:spPr>
          <a:xfrm>
            <a:off x="89756" y="908720"/>
            <a:ext cx="896448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14) O farmacêutico efetua treinamento da sua equipe sobre os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POPs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registrando-os?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5CB36A68-5304-4637-A593-7479A5490599}"/>
              </a:ext>
            </a:extLst>
          </p:cNvPr>
          <p:cNvSpPr txBox="1">
            <a:spLocks/>
          </p:cNvSpPr>
          <p:nvPr/>
        </p:nvSpPr>
        <p:spPr>
          <a:xfrm>
            <a:off x="614645" y="82036"/>
            <a:ext cx="5365104" cy="7924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Itens e critérios da FFEAF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5955FB1-B56C-4710-9F47-9F0C2E4654F9}"/>
              </a:ext>
            </a:extLst>
          </p:cNvPr>
          <p:cNvSpPr txBox="1"/>
          <p:nvPr/>
        </p:nvSpPr>
        <p:spPr>
          <a:xfrm>
            <a:off x="323528" y="1400597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Res. CFF 357/01: Compete ao farmacêutico realizar treinamento aos auxiliares onde constem por escrito suas atividades, direitos e deveres compatíveis com a hierarquia técnica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6B4356F-19F6-4E95-8331-8D9194AE09A6}"/>
              </a:ext>
            </a:extLst>
          </p:cNvPr>
          <p:cNvSpPr txBox="1"/>
          <p:nvPr/>
        </p:nvSpPr>
        <p:spPr>
          <a:xfrm>
            <a:off x="89756" y="3733080"/>
            <a:ext cx="896448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15) O farmacêutico realiza farmacovigilância, conforme Lei Federal 13021/14?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A705E82-DC80-4F94-BA17-0782AD441FEB}"/>
              </a:ext>
            </a:extLst>
          </p:cNvPr>
          <p:cNvSpPr txBox="1"/>
          <p:nvPr/>
        </p:nvSpPr>
        <p:spPr>
          <a:xfrm>
            <a:off x="225275" y="4123280"/>
            <a:ext cx="85494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Obriga-se o farmacêutico, no exercício de suas atividades, a notificar os profissionais de saúde e os órgãos sanitários competentes, bem como o laboratório industrial, dos efeitos colaterais, das reações adversas, das intoxicações, voluntárias ou não, e da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farmacodependência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observados e registrados na prática da farmacovigilância (Lei federal 13021/14)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5339E379-4466-4DC7-850D-37D92340F588}"/>
              </a:ext>
            </a:extLst>
          </p:cNvPr>
          <p:cNvSpPr/>
          <p:nvPr/>
        </p:nvSpPr>
        <p:spPr>
          <a:xfrm>
            <a:off x="350683" y="5575635"/>
            <a:ext cx="8064896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Será verificado: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Procedimento Operacional Padrão prevendo a notificação de eventos adversos, quando aplicável.</a:t>
            </a:r>
          </a:p>
        </p:txBody>
      </p:sp>
    </p:spTree>
    <p:extLst>
      <p:ext uri="{BB962C8B-B14F-4D97-AF65-F5344CB8AC3E}">
        <p14:creationId xmlns:p14="http://schemas.microsoft.com/office/powerpoint/2010/main" val="1147951624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822F9BD-CF74-4E84-9A8D-1EBDBBC514B3}"/>
              </a:ext>
            </a:extLst>
          </p:cNvPr>
          <p:cNvSpPr txBox="1"/>
          <p:nvPr/>
        </p:nvSpPr>
        <p:spPr>
          <a:xfrm>
            <a:off x="107504" y="1124744"/>
            <a:ext cx="869688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16) O farmacêutico realiza acompanhamento farmacoterapêutico?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DB3BECA-F632-4F9E-8A65-40DCFC48D781}"/>
              </a:ext>
            </a:extLst>
          </p:cNvPr>
          <p:cNvSpPr/>
          <p:nvPr/>
        </p:nvSpPr>
        <p:spPr>
          <a:xfrm>
            <a:off x="646273" y="4077072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Caso seja realizado este serviço na drogaria, será verificado: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Procedimento operacional padrão – POP;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Registro do acompanhamento realizado (evolução farmacêutica);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92B62BD-55EE-4C26-ACA6-E3F8FA9C379F}"/>
              </a:ext>
            </a:extLst>
          </p:cNvPr>
          <p:cNvSpPr txBox="1"/>
          <p:nvPr/>
        </p:nvSpPr>
        <p:spPr>
          <a:xfrm>
            <a:off x="639520" y="1844824"/>
            <a:ext cx="7632848" cy="17235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Acompanhamento farmacoterapêutico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Serviço no qual identificam-se problemas relacionados a medicamentos e resultados negativos da farmacoterapia, analisando suas causas e fazendo intervenções documentadas, visando a resolvê-las ou preveni-las.</a:t>
            </a:r>
          </a:p>
          <a:p>
            <a:pPr algn="just"/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Fonte: Serviços farmacêuticos diretamente destinados ao paciente, à família e à comunidade contextualização e arcabouço conceitual. Conselho Federal de Farmácia. 2016.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43F0B76-9619-432D-865E-29270BB89C10}"/>
              </a:ext>
            </a:extLst>
          </p:cNvPr>
          <p:cNvSpPr txBox="1">
            <a:spLocks/>
          </p:cNvSpPr>
          <p:nvPr/>
        </p:nvSpPr>
        <p:spPr>
          <a:xfrm>
            <a:off x="614645" y="82036"/>
            <a:ext cx="5365104" cy="7924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Itens e critérios da FFEAF </a:t>
            </a:r>
          </a:p>
        </p:txBody>
      </p:sp>
    </p:spTree>
    <p:extLst>
      <p:ext uri="{BB962C8B-B14F-4D97-AF65-F5344CB8AC3E}">
        <p14:creationId xmlns:p14="http://schemas.microsoft.com/office/powerpoint/2010/main" val="31013288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B6ACE44-F054-46E0-82E3-5C92CD434D62}"/>
              </a:ext>
            </a:extLst>
          </p:cNvPr>
          <p:cNvSpPr txBox="1"/>
          <p:nvPr/>
        </p:nvSpPr>
        <p:spPr>
          <a:xfrm>
            <a:off x="107504" y="1353542"/>
            <a:ext cx="869688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17) O farmacêutico presta orientação necessária aos pacientes visando o uso racional de medicamentos?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FBBB19A-D4D3-4953-8892-17F4E8004306}"/>
              </a:ext>
            </a:extLst>
          </p:cNvPr>
          <p:cNvSpPr txBox="1">
            <a:spLocks/>
          </p:cNvSpPr>
          <p:nvPr/>
        </p:nvSpPr>
        <p:spPr>
          <a:xfrm>
            <a:off x="614645" y="82036"/>
            <a:ext cx="5365104" cy="7924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Itens e critérios da FFEAF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C9FC2F-3424-4D68-AF24-8691017A20AE}"/>
              </a:ext>
            </a:extLst>
          </p:cNvPr>
          <p:cNvSpPr/>
          <p:nvPr/>
        </p:nvSpPr>
        <p:spPr>
          <a:xfrm>
            <a:off x="120802" y="2073622"/>
            <a:ext cx="8696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Informativo.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Será verificado se há previsão para tal em Procedimento Operacional Padrão ou no manual de boas práticas.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C583DA6-D6ED-4DD3-BB8D-F4C5EF901F77}"/>
              </a:ext>
            </a:extLst>
          </p:cNvPr>
          <p:cNvSpPr txBox="1"/>
          <p:nvPr/>
        </p:nvSpPr>
        <p:spPr>
          <a:xfrm>
            <a:off x="120802" y="3561873"/>
            <a:ext cx="869688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18) Possui sala de atendimento farmacêutico?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B8C98A3-1C71-4440-BE46-37082F83E305}"/>
              </a:ext>
            </a:extLst>
          </p:cNvPr>
          <p:cNvSpPr/>
          <p:nvPr/>
        </p:nvSpPr>
        <p:spPr>
          <a:xfrm>
            <a:off x="120802" y="4039904"/>
            <a:ext cx="87101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Informativo.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Será observado se possui sala destinada ao atendimento farmacêutico. Caso necessário, o farmacêutico será orientado de acordo com o preconizado pela legislação.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1601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2B76580-8C4B-4EAC-850E-A3243F8C5833}"/>
              </a:ext>
            </a:extLst>
          </p:cNvPr>
          <p:cNvSpPr txBox="1"/>
          <p:nvPr/>
        </p:nvSpPr>
        <p:spPr>
          <a:xfrm>
            <a:off x="107504" y="980728"/>
            <a:ext cx="869688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19) Possui sala de aplicação de injetáveis?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7B26761-F557-4EDD-A21B-BFEAC5D874BD}"/>
              </a:ext>
            </a:extLst>
          </p:cNvPr>
          <p:cNvSpPr txBox="1"/>
          <p:nvPr/>
        </p:nvSpPr>
        <p:spPr>
          <a:xfrm>
            <a:off x="107504" y="1350060"/>
            <a:ext cx="8696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Informativo.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Será observado se possui sala destinada a aplicação de injetáveis. Caso necessário, o farmacêutico será orientado de acordo com o preconizado pela legislação.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BB979447-12B6-41C4-A015-453A4B2EA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36912"/>
            <a:ext cx="29511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C3BF8254-56EF-454A-BCA3-D85A6B7EB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8992" y="2627387"/>
            <a:ext cx="3001962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448F6A11-3B56-432F-A2A2-DBFF2440C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1754" y="2627387"/>
            <a:ext cx="28416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7">
            <a:extLst>
              <a:ext uri="{FF2B5EF4-FFF2-40B4-BE49-F238E27FC236}">
                <a16:creationId xmlns:a16="http://schemas.microsoft.com/office/drawing/2014/main" id="{24013AF7-A47C-477B-AA8C-CCF5B0337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8992" y="5227712"/>
            <a:ext cx="46815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altLang="pt-BR" sz="1200" dirty="0"/>
              <a:t>Fonte: </a:t>
            </a:r>
            <a:r>
              <a:rPr lang="pt-BR" altLang="pt-BR" sz="1200" dirty="0">
                <a:hlinkClick r:id="rId5"/>
              </a:rPr>
              <a:t>http://slideplayer.com.br/slide/3471212</a:t>
            </a:r>
            <a:r>
              <a:rPr lang="pt-BR" altLang="pt-BR" dirty="0"/>
              <a:t>  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AF4BD92-FFC6-4875-8906-D1805D1FA22D}"/>
              </a:ext>
            </a:extLst>
          </p:cNvPr>
          <p:cNvSpPr txBox="1">
            <a:spLocks/>
          </p:cNvSpPr>
          <p:nvPr/>
        </p:nvSpPr>
        <p:spPr>
          <a:xfrm>
            <a:off x="614645" y="82036"/>
            <a:ext cx="5365104" cy="7924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Itens e critérios da FFEAF </a:t>
            </a:r>
          </a:p>
        </p:txBody>
      </p:sp>
    </p:spTree>
    <p:extLst>
      <p:ext uri="{BB962C8B-B14F-4D97-AF65-F5344CB8AC3E}">
        <p14:creationId xmlns:p14="http://schemas.microsoft.com/office/powerpoint/2010/main" val="2941442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87492" y="2274838"/>
            <a:ext cx="8136904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O estabelecimento deve estar licenciado para esta atividade pela autoridade sanitária competente.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Deve estar inscrito e manter seus dados atualizados no Cadastro Nacional de Estabelecimentos de Saúde - CNES.(Resolução RDC ANVISA 197/17).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Possuir Procedimento Operacional Padrão – POP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Possuir declaração emitida pelo CRF-RJ para habilitação de serviço de vacina. Recomendação que esteja exposta dentro as sala de vacinação (Resolução CFF 654/2018)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D0EAF9C-2BBF-45DA-A8BA-A6B46998402B}"/>
              </a:ext>
            </a:extLst>
          </p:cNvPr>
          <p:cNvSpPr txBox="1"/>
          <p:nvPr/>
        </p:nvSpPr>
        <p:spPr>
          <a:xfrm>
            <a:off x="107504" y="980728"/>
            <a:ext cx="869688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20) São realizados serviços de vacinação?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926CEC0-C916-409E-B811-56179B20540F}"/>
              </a:ext>
            </a:extLst>
          </p:cNvPr>
          <p:cNvSpPr txBox="1">
            <a:spLocks/>
          </p:cNvSpPr>
          <p:nvPr/>
        </p:nvSpPr>
        <p:spPr>
          <a:xfrm>
            <a:off x="614645" y="82036"/>
            <a:ext cx="5365104" cy="7924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Itens e critérios da FFEAF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1ACA573-4DE3-48AF-9A8A-0C4BAC213E66}"/>
              </a:ext>
            </a:extLst>
          </p:cNvPr>
          <p:cNvSpPr txBox="1"/>
          <p:nvPr/>
        </p:nvSpPr>
        <p:spPr>
          <a:xfrm>
            <a:off x="251520" y="156230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Informativo. Caso realize serviço de vacinação, o profissional farmacêutico será orientado conforme os itens a seguir:</a:t>
            </a:r>
          </a:p>
        </p:txBody>
      </p:sp>
      <p:pic>
        <p:nvPicPr>
          <p:cNvPr id="3074" name="Picture 2" descr="Farmácias passam a oferecer serviço de aplicação de vacinas em Campo Grande  | Mato Grosso do Sul | G1">
            <a:extLst>
              <a:ext uri="{FF2B5EF4-FFF2-40B4-BE49-F238E27FC236}">
                <a16:creationId xmlns:a16="http://schemas.microsoft.com/office/drawing/2014/main" id="{4746ED74-3492-4FEB-B5FF-DB1869FA3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859389"/>
            <a:ext cx="2795482" cy="161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nvisa autoriza aplicação de vacinas em farmácias; decisão gera polêmica |  Jornal Nacional | G1">
            <a:extLst>
              <a:ext uri="{FF2B5EF4-FFF2-40B4-BE49-F238E27FC236}">
                <a16:creationId xmlns:a16="http://schemas.microsoft.com/office/drawing/2014/main" id="{5DE71439-5EF6-43A1-B867-F4BC55BB4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483" y="4728508"/>
            <a:ext cx="3344532" cy="188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709869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Farmacêutico desesperado">
            <a:extLst>
              <a:ext uri="{FF2B5EF4-FFF2-40B4-BE49-F238E27FC236}">
                <a16:creationId xmlns:a16="http://schemas.microsoft.com/office/drawing/2014/main" id="{57552293-AA75-40DF-BD9F-BA37ECD864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2"/>
          <a:stretch/>
        </p:blipFill>
        <p:spPr bwMode="auto">
          <a:xfrm>
            <a:off x="2411760" y="2581312"/>
            <a:ext cx="401453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xplosão: 8 Pontos 5">
            <a:extLst>
              <a:ext uri="{FF2B5EF4-FFF2-40B4-BE49-F238E27FC236}">
                <a16:creationId xmlns:a16="http://schemas.microsoft.com/office/drawing/2014/main" id="{6F3785E3-4DD1-4939-9346-A9AAE4B663D7}"/>
              </a:ext>
            </a:extLst>
          </p:cNvPr>
          <p:cNvSpPr/>
          <p:nvPr/>
        </p:nvSpPr>
        <p:spPr>
          <a:xfrm>
            <a:off x="179512" y="764704"/>
            <a:ext cx="1656184" cy="1944216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C700E0-729A-4561-8274-D40AF8AF0DEA}"/>
              </a:ext>
            </a:extLst>
          </p:cNvPr>
          <p:cNvSpPr txBox="1"/>
          <p:nvPr/>
        </p:nvSpPr>
        <p:spPr>
          <a:xfrm>
            <a:off x="2411760" y="5261138"/>
            <a:ext cx="3776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FONTE: https://pt.dreamstime.com/fotos-de-stock-royalty-free-farmac%C3%AAutico-desesperado-image12113828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3C73FAB-17D8-43B7-B194-DD9A58735C42}"/>
              </a:ext>
            </a:extLst>
          </p:cNvPr>
          <p:cNvSpPr txBox="1"/>
          <p:nvPr/>
        </p:nvSpPr>
        <p:spPr>
          <a:xfrm>
            <a:off x="611560" y="141364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VISA local</a:t>
            </a:r>
          </a:p>
        </p:txBody>
      </p:sp>
      <p:sp>
        <p:nvSpPr>
          <p:cNvPr id="12" name="Explosão: 8 Pontos 11">
            <a:extLst>
              <a:ext uri="{FF2B5EF4-FFF2-40B4-BE49-F238E27FC236}">
                <a16:creationId xmlns:a16="http://schemas.microsoft.com/office/drawing/2014/main" id="{F58A4949-D150-4D60-8F29-B2E539E14DE2}"/>
              </a:ext>
            </a:extLst>
          </p:cNvPr>
          <p:cNvSpPr/>
          <p:nvPr/>
        </p:nvSpPr>
        <p:spPr>
          <a:xfrm>
            <a:off x="216960" y="2952119"/>
            <a:ext cx="1906768" cy="1944216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97A982C-5CA3-41A4-A114-492CAD954FE7}"/>
              </a:ext>
            </a:extLst>
          </p:cNvPr>
          <p:cNvSpPr txBox="1"/>
          <p:nvPr/>
        </p:nvSpPr>
        <p:spPr>
          <a:xfrm>
            <a:off x="755576" y="373956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CRF</a:t>
            </a:r>
          </a:p>
        </p:txBody>
      </p:sp>
      <p:sp>
        <p:nvSpPr>
          <p:cNvPr id="13" name="Explosão: 8 Pontos 12">
            <a:extLst>
              <a:ext uri="{FF2B5EF4-FFF2-40B4-BE49-F238E27FC236}">
                <a16:creationId xmlns:a16="http://schemas.microsoft.com/office/drawing/2014/main" id="{70D0780B-30A5-488E-86C2-A1C003F274DE}"/>
              </a:ext>
            </a:extLst>
          </p:cNvPr>
          <p:cNvSpPr/>
          <p:nvPr/>
        </p:nvSpPr>
        <p:spPr>
          <a:xfrm>
            <a:off x="3347864" y="481318"/>
            <a:ext cx="2232248" cy="1944216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884E44E-A80A-4CE0-8B36-E3B44DD45672}"/>
              </a:ext>
            </a:extLst>
          </p:cNvPr>
          <p:cNvSpPr txBox="1"/>
          <p:nvPr/>
        </p:nvSpPr>
        <p:spPr>
          <a:xfrm>
            <a:off x="3707904" y="126876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PROCON</a:t>
            </a:r>
          </a:p>
        </p:txBody>
      </p:sp>
      <p:sp>
        <p:nvSpPr>
          <p:cNvPr id="14" name="Explosão: 8 Pontos 13">
            <a:extLst>
              <a:ext uri="{FF2B5EF4-FFF2-40B4-BE49-F238E27FC236}">
                <a16:creationId xmlns:a16="http://schemas.microsoft.com/office/drawing/2014/main" id="{F8510908-12FF-40D4-8651-A8B8FCB487E0}"/>
              </a:ext>
            </a:extLst>
          </p:cNvPr>
          <p:cNvSpPr/>
          <p:nvPr/>
        </p:nvSpPr>
        <p:spPr>
          <a:xfrm>
            <a:off x="6426292" y="1824771"/>
            <a:ext cx="2232248" cy="1944216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8053A84-BD71-4F29-A063-12A0B849EABC}"/>
              </a:ext>
            </a:extLst>
          </p:cNvPr>
          <p:cNvSpPr txBox="1"/>
          <p:nvPr/>
        </p:nvSpPr>
        <p:spPr>
          <a:xfrm>
            <a:off x="6948264" y="258278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DECON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4A2B6F9-5294-49E2-8D68-2855506D9C5B}"/>
              </a:ext>
            </a:extLst>
          </p:cNvPr>
          <p:cNvSpPr txBox="1"/>
          <p:nvPr/>
        </p:nvSpPr>
        <p:spPr>
          <a:xfrm>
            <a:off x="978197" y="5737863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Abordagens complementares, diferentes encaminhamentos...</a:t>
            </a:r>
          </a:p>
        </p:txBody>
      </p:sp>
    </p:spTree>
    <p:extLst>
      <p:ext uri="{BB962C8B-B14F-4D97-AF65-F5344CB8AC3E}">
        <p14:creationId xmlns:p14="http://schemas.microsoft.com/office/powerpoint/2010/main" val="27162363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ítulo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pt-BR" altLang="pt-BR" sz="3600" dirty="0">
                <a:solidFill>
                  <a:schemeClr val="bg1"/>
                </a:solidFill>
              </a:rPr>
              <a:t>O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218123"/>
              </p:ext>
            </p:extLst>
          </p:nvPr>
        </p:nvGraphicFramePr>
        <p:xfrm>
          <a:off x="2555875" y="1268413"/>
          <a:ext cx="3924436" cy="1914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9854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itchFamily="34" charset="0"/>
                          <a:cs typeface="Arial" pitchFamily="34" charset="0"/>
                        </a:rPr>
                        <a:t>Legislação Ética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5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sng" dirty="0">
                          <a:latin typeface="Arial" pitchFamily="34" charset="0"/>
                          <a:cs typeface="Arial" pitchFamily="34" charset="0"/>
                        </a:rPr>
                        <a:t>Resolução</a:t>
                      </a:r>
                      <a:r>
                        <a:rPr lang="pt-BR" sz="1600" b="1" u="sng" baseline="0" dirty="0">
                          <a:latin typeface="Arial" pitchFamily="34" charset="0"/>
                          <a:cs typeface="Arial" pitchFamily="34" charset="0"/>
                        </a:rPr>
                        <a:t> CFF 711/21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latin typeface="Arial" pitchFamily="34" charset="0"/>
                          <a:cs typeface="Arial" pitchFamily="34" charset="0"/>
                        </a:rPr>
                        <a:t>Dispõe sobre o Código de Ética Farmacêutica, o Código de Processo Ético e estabelece as infrações e as regras de aplicação das sanções disciplinares.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1404143" y="4005064"/>
            <a:ext cx="6119813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pt-BR" sz="1600" dirty="0">
                <a:latin typeface="Arial" panose="020B0604020202020204" pitchFamily="34" charset="0"/>
                <a:cs typeface="Arial" pitchFamily="34" charset="0"/>
              </a:rPr>
              <a:t>Art. 1º - </a:t>
            </a:r>
            <a:r>
              <a:rPr lang="pt-BR" sz="1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exercício da profissão farmacêutica tem dimensões de valores éticos e morais </a:t>
            </a:r>
            <a:r>
              <a:rPr lang="pt-BR" sz="1600" b="0" i="0" dirty="0">
                <a:solidFill>
                  <a:srgbClr val="1629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 são reguladas por este código, além de atos regulatórios e diplomas legais vigentes, </a:t>
            </a:r>
            <a:r>
              <a:rPr lang="pt-BR" sz="1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cuja transgressão poderá resultar em sanções disciplinares por parte do CRF</a:t>
            </a:r>
            <a:r>
              <a:rPr lang="pt-BR" sz="1600" b="0" i="0" dirty="0">
                <a:solidFill>
                  <a:srgbClr val="1629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600" b="0" i="0" u="sng" dirty="0">
                <a:solidFill>
                  <a:srgbClr val="1629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após apuração de sua Comissão de Ética, observado o direito ao devido processo legal, ao contraditório e à ampla defesa, independentemente das demais penalidades estabelecidas pela legislação em vigor no país</a:t>
            </a:r>
            <a:endParaRPr lang="pt-BR" sz="1600" u="sng" dirty="0">
              <a:solidFill>
                <a:srgbClr val="C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8" name="Seta para baixo 7"/>
          <p:cNvSpPr/>
          <p:nvPr/>
        </p:nvSpPr>
        <p:spPr>
          <a:xfrm>
            <a:off x="4196334" y="3308160"/>
            <a:ext cx="358775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A3D4B3D-48D3-4CC1-A1BB-EE0972C368B3}"/>
              </a:ext>
            </a:extLst>
          </p:cNvPr>
          <p:cNvSpPr txBox="1">
            <a:spLocks/>
          </p:cNvSpPr>
          <p:nvPr/>
        </p:nvSpPr>
        <p:spPr>
          <a:xfrm>
            <a:off x="453258" y="159969"/>
            <a:ext cx="5365104" cy="7924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Retornando ao código de ética...</a:t>
            </a:r>
          </a:p>
        </p:txBody>
      </p:sp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ítulo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pt-BR" altLang="pt-BR" sz="3600">
                <a:solidFill>
                  <a:schemeClr val="bg1"/>
                </a:solidFill>
              </a:rPr>
              <a:t>E o aspecto ético?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801309"/>
              </p:ext>
            </p:extLst>
          </p:nvPr>
        </p:nvGraphicFramePr>
        <p:xfrm>
          <a:off x="539750" y="1196975"/>
          <a:ext cx="7776864" cy="54892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007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Infração ética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Embasamento legal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7369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itchFamily="34" charset="0"/>
                          <a:cs typeface="Arial" pitchFamily="34" charset="0"/>
                        </a:rPr>
                        <a:t>Realizar serviços farmacêuticos sem autorização da vigilância</a:t>
                      </a:r>
                      <a:r>
                        <a:rPr lang="pt-BR" sz="1600" baseline="0" dirty="0">
                          <a:latin typeface="Arial" pitchFamily="34" charset="0"/>
                          <a:cs typeface="Arial" pitchFamily="34" charset="0"/>
                        </a:rPr>
                        <a:t> sanitária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itchFamily="34" charset="0"/>
                          <a:cs typeface="Arial" pitchFamily="34" charset="0"/>
                        </a:rPr>
                        <a:t>Art.</a:t>
                      </a:r>
                      <a:r>
                        <a:rPr lang="pt-BR" sz="1600" baseline="0" dirty="0">
                          <a:latin typeface="Arial" pitchFamily="34" charset="0"/>
                          <a:cs typeface="Arial" pitchFamily="34" charset="0"/>
                        </a:rPr>
                        <a:t> 18 – É proibido a todos os inscritos no CRF:</a:t>
                      </a:r>
                    </a:p>
                    <a:p>
                      <a:pPr algn="ctr"/>
                      <a:r>
                        <a:rPr lang="pt-BR" sz="1600" dirty="0">
                          <a:latin typeface="Arial" pitchFamily="34" charset="0"/>
                          <a:cs typeface="Arial" pitchFamily="34" charset="0"/>
                        </a:rPr>
                        <a:t>XVI - </a:t>
                      </a:r>
                      <a:r>
                        <a:rPr lang="pt-BR" sz="1600" b="1" dirty="0">
                          <a:latin typeface="Arial" pitchFamily="34" charset="0"/>
                          <a:cs typeface="Arial" pitchFamily="34" charset="0"/>
                        </a:rPr>
                        <a:t>exercer a profissão em estabelecimento </a:t>
                      </a:r>
                      <a:r>
                        <a:rPr lang="pt-BR" sz="1600" dirty="0">
                          <a:latin typeface="Arial" pitchFamily="34" charset="0"/>
                          <a:cs typeface="Arial" pitchFamily="34" charset="0"/>
                        </a:rPr>
                        <a:t>não registrado, cadastrado e </a:t>
                      </a:r>
                      <a:r>
                        <a:rPr lang="pt-BR" sz="1600" b="1" dirty="0">
                          <a:latin typeface="Arial" pitchFamily="34" charset="0"/>
                          <a:cs typeface="Arial" pitchFamily="34" charset="0"/>
                        </a:rPr>
                        <a:t>licenciado nos órgãos de fiscalização sanitária</a:t>
                      </a:r>
                      <a:r>
                        <a:rPr lang="pt-BR" sz="1600" dirty="0">
                          <a:latin typeface="Arial" pitchFamily="34" charset="0"/>
                          <a:cs typeface="Arial" pitchFamily="34" charset="0"/>
                        </a:rPr>
                        <a:t>, do exercício profissional, na Junta Comercial e na Secretaria de Fazenda da localidade de seu funcionamento;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2769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itchFamily="34" charset="0"/>
                          <a:cs typeface="Arial" pitchFamily="34" charset="0"/>
                        </a:rPr>
                        <a:t>Comercializar medicamentos antimicrobianos</a:t>
                      </a:r>
                      <a:r>
                        <a:rPr lang="pt-BR" sz="1600" baseline="0" dirty="0">
                          <a:latin typeface="Arial" pitchFamily="34" charset="0"/>
                          <a:cs typeface="Arial" pitchFamily="34" charset="0"/>
                        </a:rPr>
                        <a:t> ou sujeitos a Portaria SVS/MS 344/98 sem escrituração digital no ambiente SNGPC/ANVISA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Art. 17 – É proibido ao farmacêutico:</a:t>
                      </a:r>
                    </a:p>
                    <a:p>
                      <a:pPr algn="ctr"/>
                      <a:r>
                        <a:rPr lang="pt-BR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 - expor, </a:t>
                      </a:r>
                      <a:r>
                        <a:rPr lang="pt-BR" sz="16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comercializar, dispensar ou entregar ao consumo medicamento</a:t>
                      </a:r>
                      <a:r>
                        <a:rPr lang="pt-BR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produto, substância ou insumo, </a:t>
                      </a:r>
                      <a:r>
                        <a:rPr lang="pt-BR" sz="16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 contrariedade à legislação vigente, ou permitir que tais práticas sejam realizadas</a:t>
                      </a:r>
                      <a:r>
                        <a:rPr lang="pt-BR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2769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itchFamily="34" charset="0"/>
                          <a:cs typeface="Arial" pitchFamily="34" charset="0"/>
                        </a:rPr>
                        <a:t>Deixar de realizar notificação e eventos adversos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Art. 18 - É proibido a todos os inscritos no CRF:</a:t>
                      </a:r>
                    </a:p>
                    <a:p>
                      <a:pPr algn="ctr"/>
                      <a:r>
                        <a:rPr lang="pt-BR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XXXVIII - </a:t>
                      </a:r>
                      <a:r>
                        <a:rPr lang="pt-BR" sz="16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Deixar de notificar</a:t>
                      </a:r>
                      <a:r>
                        <a:rPr lang="pt-BR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no que couber em seu âmbito de atuação profissional, aos órgãos de saúde, vigilância epidemiológica ou outros, </a:t>
                      </a:r>
                      <a:r>
                        <a:rPr lang="pt-BR" sz="16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quando da detecção de agravo decorrente de doenças de notificação compulsória</a:t>
                      </a:r>
                      <a:r>
                        <a:rPr lang="pt-BR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seja por meio de exames laboratoriais, testes rápidos ou em rastreamento em saúde;</a:t>
                      </a:r>
                      <a:endParaRPr lang="pt-BR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03615"/>
                  </a:ext>
                </a:extLst>
              </a:tr>
            </a:tbl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EB59C4E5-CFF2-4EE0-A77C-F23AFEFE7B3C}"/>
              </a:ext>
            </a:extLst>
          </p:cNvPr>
          <p:cNvSpPr txBox="1">
            <a:spLocks/>
          </p:cNvSpPr>
          <p:nvPr/>
        </p:nvSpPr>
        <p:spPr>
          <a:xfrm>
            <a:off x="107504" y="159969"/>
            <a:ext cx="9036496" cy="7924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Alguns enquadramentos éticos relacionados a FFEAF</a:t>
            </a:r>
          </a:p>
        </p:txBody>
      </p:sp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330670"/>
              </p:ext>
            </p:extLst>
          </p:nvPr>
        </p:nvGraphicFramePr>
        <p:xfrm>
          <a:off x="412880" y="476672"/>
          <a:ext cx="8496175" cy="6114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9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6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8832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Infração ética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Embasamento legal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8496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itchFamily="34" charset="0"/>
                          <a:cs typeface="Arial" pitchFamily="34" charset="0"/>
                        </a:rPr>
                        <a:t>Temperatura de armazenamento acima da faixa recomendada pelos fabricantes dos produtos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Art. 17 – É proibido ao farmacêutico: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inciso IV - </a:t>
                      </a:r>
                      <a:r>
                        <a:rPr lang="pt-BR" sz="16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armazenar, estocar, manter em depósito</a:t>
                      </a:r>
                      <a:r>
                        <a:rPr lang="pt-BR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ainda que transitoriamente, distribuir, transportar, importar, exportar, trazer consigo medicamento, </a:t>
                      </a:r>
                      <a:r>
                        <a:rPr lang="pt-BR" sz="16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produto, substância ou insumo, em contrariedade à legislação vigente, ou permitir que tais práticas sejam realizadas</a:t>
                      </a:r>
                      <a:r>
                        <a:rPr lang="pt-BR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  <a:endParaRPr lang="pt-BR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itchFamily="34" charset="0"/>
                          <a:cs typeface="Arial" pitchFamily="34" charset="0"/>
                        </a:rPr>
                        <a:t>Não elaborar ou não cumprir o Plano de Gerenciamento de Resíduos de Serviços de Saúde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Art. 14 - O farmacêutico, durante o tempo em que permanecer inscrito em um CRF, independentemente de estar ou não no exercício efetivo da profissão, deve:</a:t>
                      </a:r>
                    </a:p>
                    <a:p>
                      <a:pPr algn="ctr"/>
                      <a:endParaRPr lang="pt-BR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t-BR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 - participar da elaboração e zelar pelo cumprimento do Plano de Gerenciamento de Resíduos de Serviços da Saúde (PGRSS) do local sob sua responsabilidade;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itchFamily="34" charset="0"/>
                          <a:cs typeface="Arial" pitchFamily="34" charset="0"/>
                        </a:rPr>
                        <a:t>Não elaborar manual de boas práticas e </a:t>
                      </a:r>
                      <a:r>
                        <a:rPr lang="pt-BR" sz="1600" dirty="0" err="1">
                          <a:latin typeface="Arial" pitchFamily="34" charset="0"/>
                          <a:cs typeface="Arial" pitchFamily="34" charset="0"/>
                        </a:rPr>
                        <a:t>POPs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Art. 14 - O farmacêutico, durante o tempo em que permanecer inscrito em um CRF, independentemente de estar ou não no exercício efetivo da profissão, deve:</a:t>
                      </a:r>
                    </a:p>
                    <a:p>
                      <a:pPr algn="ctr"/>
                      <a:r>
                        <a:rPr lang="pt-BR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XI - elaborar por escrito, e de forma organizada, o Manual de Boas Práticas Farmacêuticas, bem como os Procedimentos Operacionais Padrão (</a:t>
                      </a:r>
                      <a:r>
                        <a:rPr lang="pt-BR" sz="16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POPs</a:t>
                      </a:r>
                      <a:r>
                        <a:rPr lang="pt-BR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que contemplem todas as atividades executadas, mantendo-os atualizados e disponíveis a todos os funcionários envolvidos nas atividades;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125707"/>
                  </a:ext>
                </a:extLst>
              </a:tr>
            </a:tbl>
          </a:graphicData>
        </a:graphic>
      </p:graphicFrame>
      <p:sp>
        <p:nvSpPr>
          <p:cNvPr id="66576" name="Título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pt-BR" altLang="pt-BR" sz="3600">
                <a:solidFill>
                  <a:schemeClr val="bg1"/>
                </a:solidFill>
              </a:rPr>
              <a:t>E o aspecto ético?</a:t>
            </a:r>
          </a:p>
        </p:txBody>
      </p:sp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07704" y="3449032"/>
            <a:ext cx="5256125" cy="29700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1700" b="0" i="0" dirty="0">
                <a:solidFill>
                  <a:srgbClr val="1629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Art. 24 - As sanções disciplinares, definidas nos termos da seção III desta resolução e conforme previstas na Lei Federal nº 3.820/60, consistem em:</a:t>
            </a:r>
          </a:p>
          <a:p>
            <a:pPr algn="just"/>
            <a:r>
              <a:rPr lang="pt-BR" sz="1700" b="0" i="0" dirty="0">
                <a:solidFill>
                  <a:srgbClr val="1629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- advertência, com ou sem o uso da palavra "censura", sem publicidade, mas com registro no prontuário;</a:t>
            </a:r>
          </a:p>
          <a:p>
            <a:pPr algn="just"/>
            <a:r>
              <a:rPr lang="pt-BR" sz="1700" b="0" i="0" dirty="0">
                <a:solidFill>
                  <a:srgbClr val="1629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II - multa no valor de 1 (um) salário mínimo a 3 (três) salários mínimos regionais, que será elevada ao dobro em caso de reincidência;</a:t>
            </a:r>
          </a:p>
          <a:p>
            <a:pPr algn="just"/>
            <a:r>
              <a:rPr lang="pt-BR" sz="1700" b="0" i="0" dirty="0">
                <a:solidFill>
                  <a:srgbClr val="1629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III - suspensão de 3 (três) meses a 1 (um) ano;</a:t>
            </a:r>
          </a:p>
          <a:p>
            <a:pPr algn="just"/>
            <a:r>
              <a:rPr lang="pt-BR" sz="1700" b="0" i="0" dirty="0">
                <a:solidFill>
                  <a:srgbClr val="1629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IV - eliminação.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601898"/>
              </p:ext>
            </p:extLst>
          </p:nvPr>
        </p:nvGraphicFramePr>
        <p:xfrm>
          <a:off x="2555875" y="1268413"/>
          <a:ext cx="3924436" cy="1518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9854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Legislação Ética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5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sng" dirty="0">
                          <a:latin typeface="Arial" pitchFamily="34" charset="0"/>
                          <a:cs typeface="Arial" pitchFamily="34" charset="0"/>
                        </a:rPr>
                        <a:t>Resolução</a:t>
                      </a:r>
                      <a:r>
                        <a:rPr lang="pt-BR" sz="1400" b="1" u="sng" baseline="0" dirty="0">
                          <a:latin typeface="Arial" pitchFamily="34" charset="0"/>
                          <a:cs typeface="Arial" pitchFamily="34" charset="0"/>
                        </a:rPr>
                        <a:t> CFF 711/21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Dispõe sobre o Código de Ética Farmacêutica, o Código de Processo Ético e estabelece as infrações e as regras de aplicação das sanções disciplinares.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Seta para baixo 5"/>
          <p:cNvSpPr/>
          <p:nvPr/>
        </p:nvSpPr>
        <p:spPr>
          <a:xfrm>
            <a:off x="4284663" y="2924175"/>
            <a:ext cx="358775" cy="433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t-BR"/>
          </a:p>
        </p:txBody>
      </p:sp>
      <p:sp>
        <p:nvSpPr>
          <p:cNvPr id="67596" name="Título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pt-BR" altLang="pt-BR" sz="3600">
                <a:solidFill>
                  <a:schemeClr val="bg1"/>
                </a:solidFill>
              </a:rPr>
              <a:t>E o aspecto ético?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65850DC-2BA5-4B02-B0B5-71DCA6A36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780" y="1796032"/>
            <a:ext cx="8532440" cy="480131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2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Art. 10. - As atribuições dos Conselhos Regionais são as seguintes: </a:t>
            </a:r>
          </a:p>
          <a:p>
            <a:pPr marL="0" marR="0" lvl="0" indent="222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marR="0" lvl="0" indent="222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a) registrar os profissionais de acordo com a presente lei e expedir a carteira profissional.</a:t>
            </a:r>
          </a:p>
          <a:p>
            <a:pPr marL="0" marR="0" lvl="0" indent="222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b) examinar reclamações e representações escritas acerca dos serviços de registro e das infrações desta lei e decidir;</a:t>
            </a:r>
          </a:p>
          <a:p>
            <a:pPr marL="0" marR="0" lvl="0" indent="222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c) fiscalizar o exercício da profissão, impedindo e punindo as infrações à lei, </a:t>
            </a:r>
            <a:r>
              <a:rPr kumimoji="0" lang="pt-BR" altLang="pt-BR" b="0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bem como enviando às autoridades competentes relatórios documentados sobre os fatos que apurarem e cuja solução não seja de sua alçada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;</a:t>
            </a:r>
          </a:p>
          <a:p>
            <a:pPr marL="0" marR="0" lvl="0" indent="222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d) organizar o seu regimento interno, submetendo-o à aprovação do Conselho Federal;</a:t>
            </a:r>
          </a:p>
          <a:p>
            <a:pPr marL="0" marR="0" lvl="0" indent="222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e) sugerir ao Conselho Federal as medidas necessárias à regularidade dos serviços e à fiscalização do exercício profissional;</a:t>
            </a:r>
          </a:p>
          <a:p>
            <a:pPr marL="0" marR="0" lvl="0" indent="222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f) eleger seu representante e respectivo suplente para o Conselho Federal;         </a:t>
            </a:r>
          </a:p>
          <a:p>
            <a:pPr marL="0" marR="0" lvl="0" indent="222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g) dirimir dúvidas relativas à competência e âmbito das atividades profissionais farmacêuticas, com recurso suspensivo para o Conselho Federal.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34F8C57-F96F-40FA-976D-0A5297BBFC09}"/>
              </a:ext>
            </a:extLst>
          </p:cNvPr>
          <p:cNvSpPr txBox="1"/>
          <p:nvPr/>
        </p:nvSpPr>
        <p:spPr>
          <a:xfrm>
            <a:off x="683568" y="112474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LEI FEDERAL Nº 3820/1960: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D43DCB5-4CD5-40F6-B713-ED3C33096025}"/>
              </a:ext>
            </a:extLst>
          </p:cNvPr>
          <p:cNvSpPr txBox="1"/>
          <p:nvPr/>
        </p:nvSpPr>
        <p:spPr>
          <a:xfrm>
            <a:off x="251520" y="44624"/>
            <a:ext cx="91450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Atribuições dos Conselhos Regionais de Farmácia</a:t>
            </a:r>
          </a:p>
        </p:txBody>
      </p:sp>
    </p:spTree>
    <p:extLst>
      <p:ext uri="{BB962C8B-B14F-4D97-AF65-F5344CB8AC3E}">
        <p14:creationId xmlns:p14="http://schemas.microsoft.com/office/powerpoint/2010/main" val="1185294843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79036A6D-AD83-4D4F-AC6B-CFCA0176F159}"/>
              </a:ext>
            </a:extLst>
          </p:cNvPr>
          <p:cNvSpPr txBox="1"/>
          <p:nvPr/>
        </p:nvSpPr>
        <p:spPr>
          <a:xfrm>
            <a:off x="2411760" y="980728"/>
            <a:ext cx="65527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farmacêutico fiscal buscará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também, na medida do possível,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instruir/dirimir dúvidas do farmacêutico fiscalizado durante as inspeções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e além do termo de visita, poderá ser lavrado e deixado o </a:t>
            </a:r>
            <a:r>
              <a:rPr lang="pt-BR" u="sng" dirty="0">
                <a:latin typeface="Arial" panose="020B0604020202020204" pitchFamily="34" charset="0"/>
                <a:cs typeface="Arial" panose="020B0604020202020204" pitchFamily="34" charset="0"/>
              </a:rPr>
              <a:t>formulário de orientação farmacêutica (FOF)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com as orientações pertinentes.</a:t>
            </a:r>
          </a:p>
        </p:txBody>
      </p:sp>
      <p:pic>
        <p:nvPicPr>
          <p:cNvPr id="11266" name="Picture 2" descr="Fique Calmo E Pergunte Ao Seu Farmacêutico Camiseta PNG Imagem, Efeito de  Texto EPS Para Download Gratuito - Pngtree">
            <a:extLst>
              <a:ext uri="{FF2B5EF4-FFF2-40B4-BE49-F238E27FC236}">
                <a16:creationId xmlns:a16="http://schemas.microsoft.com/office/drawing/2014/main" id="{E5E92AAA-136F-49DF-BCAD-034677642D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1" t="1599" r="17639" b="44063"/>
          <a:stretch/>
        </p:blipFill>
        <p:spPr bwMode="auto">
          <a:xfrm>
            <a:off x="354566" y="980728"/>
            <a:ext cx="159786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A1BE78E-FDC3-47E1-A466-38D88522A0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00" t="33621" r="19288" b="29839"/>
          <a:stretch/>
        </p:blipFill>
        <p:spPr>
          <a:xfrm>
            <a:off x="827584" y="2636912"/>
            <a:ext cx="7691364" cy="282341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2606927-A777-41BF-A3DF-BB2B6E63FEBD}"/>
              </a:ext>
            </a:extLst>
          </p:cNvPr>
          <p:cNvSpPr txBox="1"/>
          <p:nvPr/>
        </p:nvSpPr>
        <p:spPr>
          <a:xfrm>
            <a:off x="827584" y="5877272"/>
            <a:ext cx="7632848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  Lei 13021/2014: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Responsabilidade solidária entre farmacêutico e proprietário</a:t>
            </a:r>
          </a:p>
        </p:txBody>
      </p:sp>
    </p:spTree>
    <p:extLst>
      <p:ext uri="{BB962C8B-B14F-4D97-AF65-F5344CB8AC3E}">
        <p14:creationId xmlns:p14="http://schemas.microsoft.com/office/powerpoint/2010/main" val="37914741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pt-BR" altLang="pt-BR" sz="3600">
                <a:solidFill>
                  <a:schemeClr val="bg1"/>
                </a:solidFill>
              </a:rPr>
              <a:t>DUVIDAS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700213"/>
            <a:ext cx="5113338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>
          <a:xfrm>
            <a:off x="395287" y="169149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3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de Ética do Profissional Farmacêutico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277018" y="2441834"/>
            <a:ext cx="8589963" cy="3147406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farmacêutico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e os demais inscritos no Conselho Regional de Farmácia (CRF) são profissionais da saúde, cumprindo-lhes </a:t>
            </a:r>
            <a:r>
              <a:rPr lang="pt-BR" sz="1800" u="sng" dirty="0">
                <a:latin typeface="Arial" panose="020B0604020202020204" pitchFamily="34" charset="0"/>
                <a:cs typeface="Arial" panose="020B0604020202020204" pitchFamily="34" charset="0"/>
              </a:rPr>
              <a:t>executar todas as atividades inerentes ao seu âmbito profissional, de modo a contribuir para a salvaguarda da saúde.</a:t>
            </a:r>
          </a:p>
          <a:p>
            <a:pPr marL="0" indent="0" algn="just">
              <a:buNone/>
              <a:defRPr/>
            </a:pPr>
            <a:endParaRPr lang="pt-BR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Art. 22 - Na relação com os conselhos, obriga-se o inscrito a:</a:t>
            </a:r>
          </a:p>
          <a:p>
            <a:pPr marL="0" indent="0" algn="just">
              <a:buNone/>
            </a:pPr>
            <a:r>
              <a:rPr lang="pt-BR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- cumprir as normas (resoluções e deliberações) e as determinações (acórdãos e decisões) dos Conselhos Federal e Regionais de Farmácia;</a:t>
            </a:r>
          </a:p>
          <a:p>
            <a:pPr marL="0" indent="0" algn="just">
              <a:buNone/>
              <a:defRPr/>
            </a:pPr>
            <a:endParaRPr lang="pt-BR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21F0D1F-C382-4F6D-9C29-1E6E223C7F5E}"/>
              </a:ext>
            </a:extLst>
          </p:cNvPr>
          <p:cNvSpPr txBox="1"/>
          <p:nvPr/>
        </p:nvSpPr>
        <p:spPr>
          <a:xfrm>
            <a:off x="221458" y="150057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RESOLUÇÃO CFF nº 711/2021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179512" y="129490"/>
            <a:ext cx="10044608" cy="1008112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Procedimento de fiscalização dos Conselhos Regionais</a:t>
            </a:r>
          </a:p>
        </p:txBody>
      </p:sp>
      <p:sp>
        <p:nvSpPr>
          <p:cNvPr id="5123" name="Espaço Reservado para Conteúdo 2"/>
          <p:cNvSpPr>
            <a:spLocks noGrp="1"/>
          </p:cNvSpPr>
          <p:nvPr>
            <p:ph idx="1"/>
          </p:nvPr>
        </p:nvSpPr>
        <p:spPr>
          <a:xfrm>
            <a:off x="348571" y="2348880"/>
            <a:ext cx="8532162" cy="2640059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Art. 1º - O procedimento de fiscalização dos Conselhos Regionais de Farmácia obedecerá às regras e procedimentos dispostos nesta resolução.</a:t>
            </a:r>
          </a:p>
          <a:p>
            <a:pPr marL="0" indent="0" algn="just">
              <a:buNone/>
            </a:pP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Parágrafo único - </a:t>
            </a:r>
            <a:r>
              <a:rPr lang="pt-BR" sz="2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Conselho Regional de Farmácia (CRF) adotará Fichas de Fiscalização do Exercício das Atividades Farmacêuticas (FFEAF)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, cuja aplicabilidade será descrita no plano de fiscalização anual, conforme propostas previstas nos anexos VI ao XVI, podendo os órgãos regionais acrescentarem informações adequadas à sua realidade e aprovadas pelo plenário do CRF.</a:t>
            </a:r>
          </a:p>
          <a:p>
            <a:pPr marL="0" indent="0" algn="just">
              <a:buNone/>
            </a:pPr>
            <a:endParaRPr lang="pt-BR" sz="16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2CAA74D-7E41-4B91-9018-39E06B3703BE}"/>
              </a:ext>
            </a:extLst>
          </p:cNvPr>
          <p:cNvSpPr txBox="1"/>
          <p:nvPr/>
        </p:nvSpPr>
        <p:spPr>
          <a:xfrm>
            <a:off x="323528" y="133078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RESOLUÇÃO CFF nº 700/2021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	Resolução CFF 700/2021</a:t>
            </a:r>
          </a:p>
        </p:txBody>
      </p:sp>
      <p:sp>
        <p:nvSpPr>
          <p:cNvPr id="5123" name="Espaço Reservado para Conteúdo 2"/>
          <p:cNvSpPr>
            <a:spLocks noGrp="1"/>
          </p:cNvSpPr>
          <p:nvPr>
            <p:ph idx="1"/>
          </p:nvPr>
        </p:nvSpPr>
        <p:spPr>
          <a:xfrm>
            <a:off x="243018" y="1261253"/>
            <a:ext cx="8856984" cy="496887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pt-BR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Anexo VI- proposta de FFEAF em farmácia sem manipulação ou drogaria;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Anexo VII- proposta de FFEAF em farmácia com manipulação;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Anexo VIII - proposta de FFEAF em farmácia hospitalar;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Anexo IX - proposta de FFEAF em farmácia pública;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Anexo X - proposta de FFEAF em distribuidor, armazenador, importador e exportador;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Anexo XI - proposta de FFEAF em laboratório de análises clínicas;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Anexo XII - proposta de FFEAF em indústria;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Anexo XIII- proposta de FFEAF em saúde estética;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Anexo XIV - proposta de FFEAF em </a:t>
            </a:r>
            <a:r>
              <a:rPr lang="pt-BR" sz="1700" dirty="0" err="1">
                <a:latin typeface="Arial" panose="020B0604020202020204" pitchFamily="34" charset="0"/>
                <a:cs typeface="Arial" panose="020B0604020202020204" pitchFamily="34" charset="0"/>
              </a:rPr>
              <a:t>radiofarmácia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Anexo XV - proposta de FFEAF em consultório </a:t>
            </a:r>
            <a:r>
              <a:rPr lang="pt-BR" sz="1700" dirty="0" err="1">
                <a:latin typeface="Arial" panose="020B0604020202020204" pitchFamily="34" charset="0"/>
                <a:cs typeface="Arial" panose="020B0604020202020204" pitchFamily="34" charset="0"/>
              </a:rPr>
              <a:t>farmaceutico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Anexo XVI - proposta de FFEAF em serviço de vacina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A9F3E2C-9E97-4F10-A01F-534EC4BEE1DB}"/>
              </a:ext>
            </a:extLst>
          </p:cNvPr>
          <p:cNvSpPr txBox="1">
            <a:spLocks/>
          </p:cNvSpPr>
          <p:nvPr/>
        </p:nvSpPr>
        <p:spPr>
          <a:xfrm>
            <a:off x="0" y="183242"/>
            <a:ext cx="10044608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Procedimento de fiscalização dos Conselhos Regionais</a:t>
            </a:r>
            <a:endParaRPr lang="pt-BR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64866716-8BCE-46CA-A22A-211A6DCBE17D}"/>
              </a:ext>
            </a:extLst>
          </p:cNvPr>
          <p:cNvSpPr/>
          <p:nvPr/>
        </p:nvSpPr>
        <p:spPr>
          <a:xfrm>
            <a:off x="0" y="5805264"/>
            <a:ext cx="9144000" cy="100811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2E8A0EB-5452-44BC-BBB0-C480A9628ED2}"/>
              </a:ext>
            </a:extLst>
          </p:cNvPr>
          <p:cNvSpPr txBox="1"/>
          <p:nvPr/>
        </p:nvSpPr>
        <p:spPr>
          <a:xfrm>
            <a:off x="43998" y="6045462"/>
            <a:ext cx="92840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Obedecem ao previsto na Lei Federal 3820/60:  </a:t>
            </a:r>
            <a:r>
              <a:rPr lang="pt-BR" altLang="pt-B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Fiscalizar o exercício da profissão</a:t>
            </a:r>
          </a:p>
          <a:p>
            <a:pPr>
              <a:defRPr/>
            </a:pPr>
            <a:endParaRPr lang="pt-BR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468313" y="12700"/>
            <a:ext cx="8229600" cy="1143000"/>
          </a:xfrm>
        </p:spPr>
        <p:txBody>
          <a:bodyPr/>
          <a:lstStyle/>
          <a:p>
            <a:r>
              <a:rPr lang="pt-BR" altLang="pt-BR" dirty="0">
                <a:solidFill>
                  <a:schemeClr val="bg1"/>
                </a:solidFill>
              </a:rPr>
              <a:t>FFEAF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62395"/>
            <a:ext cx="7344816" cy="559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8CE5A192-01F0-4D55-98B8-B0DCB3B0A8B4}"/>
              </a:ext>
            </a:extLst>
          </p:cNvPr>
          <p:cNvSpPr txBox="1">
            <a:spLocks/>
          </p:cNvSpPr>
          <p:nvPr/>
        </p:nvSpPr>
        <p:spPr>
          <a:xfrm>
            <a:off x="924018" y="116284"/>
            <a:ext cx="5365104" cy="7924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da FFEAF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7" t="20786" r="26533" b="10000"/>
          <a:stretch/>
        </p:blipFill>
        <p:spPr bwMode="auto">
          <a:xfrm>
            <a:off x="510487" y="715489"/>
            <a:ext cx="8021953" cy="61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44AB0E8B-A32A-46BF-BC06-857F9716884D}"/>
              </a:ext>
            </a:extLst>
          </p:cNvPr>
          <p:cNvSpPr txBox="1">
            <a:spLocks/>
          </p:cNvSpPr>
          <p:nvPr/>
        </p:nvSpPr>
        <p:spPr>
          <a:xfrm>
            <a:off x="924018" y="116284"/>
            <a:ext cx="5365104" cy="7924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da FFEAF</a:t>
            </a:r>
          </a:p>
        </p:txBody>
      </p:sp>
    </p:spTree>
    <p:extLst>
      <p:ext uri="{BB962C8B-B14F-4D97-AF65-F5344CB8AC3E}">
        <p14:creationId xmlns:p14="http://schemas.microsoft.com/office/powerpoint/2010/main" val="388741253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04B663"/>
      </a:accent4>
      <a:accent5>
        <a:srgbClr val="DF8822"/>
      </a:accent5>
      <a:accent6>
        <a:srgbClr val="BC410A"/>
      </a:accent6>
      <a:hlink>
        <a:srgbClr val="5977C4"/>
      </a:hlink>
      <a:folHlink>
        <a:srgbClr val="01A9BF"/>
      </a:folHlink>
    </a:clrScheme>
    <a:fontScheme name="Galeria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4256</TotalTime>
  <Words>4341</Words>
  <Application>Microsoft Office PowerPoint</Application>
  <PresentationFormat>Apresentação na tela (4:3)</PresentationFormat>
  <Paragraphs>350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2" baseType="lpstr">
      <vt:lpstr>Galeria</vt:lpstr>
      <vt:lpstr>Apresentação do PowerPoint</vt:lpstr>
      <vt:lpstr>Apresentação do PowerPoint</vt:lpstr>
      <vt:lpstr>Apresentação do PowerPoint</vt:lpstr>
      <vt:lpstr>Apresentação do PowerPoint</vt:lpstr>
      <vt:lpstr>Código de Ética do Profissional Farmacêutico</vt:lpstr>
      <vt:lpstr>Procedimento de fiscalização dos Conselhos Regionais</vt:lpstr>
      <vt:lpstr> Resolução CFF 700/2021</vt:lpstr>
      <vt:lpstr>FFEAF</vt:lpstr>
      <vt:lpstr>Apresentação do PowerPoint</vt:lpstr>
      <vt:lpstr>Em quais circunstâncias serão aplicadas as FFEAF?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Certificado de Transmissão Regular</vt:lpstr>
      <vt:lpstr>Certificado de Transmissão Regular</vt:lpstr>
      <vt:lpstr>Certificado de Transmissão Regular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</vt:lpstr>
      <vt:lpstr>E o aspecto ético?</vt:lpstr>
      <vt:lpstr>E o aspecto ético?</vt:lpstr>
      <vt:lpstr>E o aspecto ético?</vt:lpstr>
      <vt:lpstr>Apresentação do PowerPoint</vt:lpstr>
      <vt:lpstr>DUVIDAS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Fabio</dc:creator>
  <cp:lastModifiedBy>flaviocsfarma@gmail.com</cp:lastModifiedBy>
  <cp:revision>484</cp:revision>
  <dcterms:created xsi:type="dcterms:W3CDTF">2014-04-15T12:47:20Z</dcterms:created>
  <dcterms:modified xsi:type="dcterms:W3CDTF">2023-03-28T22:02:50Z</dcterms:modified>
</cp:coreProperties>
</file>